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67" r:id="rId3"/>
    <p:sldId id="258" r:id="rId4"/>
    <p:sldId id="261" r:id="rId5"/>
    <p:sldId id="262" r:id="rId6"/>
    <p:sldId id="272" r:id="rId7"/>
    <p:sldId id="274" r:id="rId8"/>
    <p:sldId id="271" r:id="rId9"/>
    <p:sldId id="273" r:id="rId10"/>
    <p:sldId id="275" r:id="rId11"/>
    <p:sldId id="276" r:id="rId12"/>
    <p:sldId id="277" r:id="rId13"/>
    <p:sldId id="269" r:id="rId14"/>
    <p:sldId id="270" r:id="rId15"/>
    <p:sldId id="266" r:id="rId16"/>
  </p:sldIdLst>
  <p:sldSz cx="18288000" cy="10287000"/>
  <p:notesSz cx="6858000" cy="9144000"/>
  <p:embeddedFontLst>
    <p:embeddedFont>
      <p:font typeface="Arimo" panose="020B0604020202020204" pitchFamily="34" charset="0"/>
      <p:regular r:id="rId17"/>
    </p:embeddedFont>
    <p:embeddedFont>
      <p:font typeface="Arimo Bold" panose="020B0704020202020204" pitchFamily="34" charset="0"/>
      <p:regular r:id="rId18"/>
      <p:bold r:id="rId19"/>
    </p:embeddedFont>
    <p:embeddedFont>
      <p:font typeface="Calibri" panose="020F0502020204030204" pitchFamily="34" charset="0"/>
      <p:regular r:id="rId20"/>
      <p:bold r:id="rId21"/>
      <p:italic r:id="rId22"/>
      <p:boldItalic r:id="rId23"/>
    </p:embeddedFont>
    <p:embeddedFont>
      <p:font typeface="Open Sans" panose="020B0606030504020204" pitchFamily="34" charset="0"/>
      <p:regular r:id="rId24"/>
      <p:bold r:id="rId25"/>
      <p:italic r:id="rId26"/>
      <p:boldItalic r:id="rId27"/>
    </p:embeddedFont>
    <p:embeddedFont>
      <p:font typeface="Open Sans Bold" panose="020B0806030504020204" pitchFamily="34" charset="0"/>
      <p:regular r:id="rId28"/>
      <p:bold r:id="rId29"/>
    </p:embeddedFont>
    <p:embeddedFont>
      <p:font typeface="Open Sans Light" panose="020F0302020204030204" pitchFamily="34" charset="0"/>
      <p:regular r:id="rId30"/>
      <p:italic r:id="rId31"/>
    </p:embeddedFont>
    <p:embeddedFont>
      <p:font typeface="Raleway" pitchFamily="2" charset="77"/>
      <p:regular r:id="rId32"/>
      <p:bold r:id="rId33"/>
      <p:italic r:id="rId34"/>
      <p:boldItalic r:id="rId35"/>
    </p:embeddedFont>
    <p:embeddedFont>
      <p:font typeface="Raleway Bold" panose="020B0803030101060003" pitchFamily="34" charset="77"/>
      <p:regular r:id="rId36"/>
      <p:bold r:id="rId3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D604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420" autoAdjust="0"/>
    <p:restoredTop sz="94655" autoAdjust="0"/>
  </p:normalViewPr>
  <p:slideViewPr>
    <p:cSldViewPr>
      <p:cViewPr varScale="1">
        <p:scale>
          <a:sx n="60" d="100"/>
          <a:sy n="60" d="100"/>
        </p:scale>
        <p:origin x="-48" y="75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font" Target="fonts/font10.fntdata"/><Relationship Id="rId39" Type="http://schemas.openxmlformats.org/officeDocument/2006/relationships/viewProps" Target="viewProps.xml"/><Relationship Id="rId21" Type="http://schemas.openxmlformats.org/officeDocument/2006/relationships/font" Target="fonts/font5.fntdata"/><Relationship Id="rId34" Type="http://schemas.openxmlformats.org/officeDocument/2006/relationships/font" Target="fonts/font18.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4.fntdata"/><Relationship Id="rId29" Type="http://schemas.openxmlformats.org/officeDocument/2006/relationships/font" Target="fonts/font13.fntdata"/><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32" Type="http://schemas.openxmlformats.org/officeDocument/2006/relationships/font" Target="fonts/font16.fntdata"/><Relationship Id="rId37" Type="http://schemas.openxmlformats.org/officeDocument/2006/relationships/font" Target="fonts/font21.fnt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font" Target="fonts/font12.fntdata"/><Relationship Id="rId36" Type="http://schemas.openxmlformats.org/officeDocument/2006/relationships/font" Target="fonts/font20.fntdata"/><Relationship Id="rId10" Type="http://schemas.openxmlformats.org/officeDocument/2006/relationships/slide" Target="slides/slide9.xml"/><Relationship Id="rId19" Type="http://schemas.openxmlformats.org/officeDocument/2006/relationships/font" Target="fonts/font3.fntdata"/><Relationship Id="rId31" Type="http://schemas.openxmlformats.org/officeDocument/2006/relationships/font" Target="fonts/font1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font" Target="fonts/font14.fntdata"/><Relationship Id="rId35" Type="http://schemas.openxmlformats.org/officeDocument/2006/relationships/font" Target="fonts/font19.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font" Target="fonts/font9.fntdata"/><Relationship Id="rId33" Type="http://schemas.openxmlformats.org/officeDocument/2006/relationships/font" Target="fonts/font17.fntdata"/><Relationship Id="rId38"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12/16/21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12/16/21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12/16/21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12/16/21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12/16/21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12/16/21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12/16/21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12/16/21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12/16/21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12/16/21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12/16/21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12/16/21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3.png"/><Relationship Id="rId4" Type="http://schemas.openxmlformats.org/officeDocument/2006/relationships/image" Target="../media/image10.sv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3.png"/><Relationship Id="rId4" Type="http://schemas.openxmlformats.org/officeDocument/2006/relationships/image" Target="../media/image10.svg"/></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3.png"/><Relationship Id="rId4" Type="http://schemas.openxmlformats.org/officeDocument/2006/relationships/image" Target="../media/image10.svg"/></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10.svg"/></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10.svg"/></Relationships>
</file>

<file path=ppt/slides/_rels/slide15.xml.rels><?xml version="1.0" encoding="UTF-8" standalone="yes"?>
<Relationships xmlns="http://schemas.openxmlformats.org/package/2006/relationships"><Relationship Id="rId3" Type="http://schemas.openxmlformats.org/officeDocument/2006/relationships/hyperlink" Target="http://www.kaggle.com/emmarex/plantdisease" TargetMode="External"/><Relationship Id="rId7"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hyperlink" Target="https://github.com/FatimaAlharbi/SDAIA-DataScience-bootcamp.git" TargetMode="External"/><Relationship Id="rId5" Type="http://schemas.openxmlformats.org/officeDocument/2006/relationships/hyperlink" Target="https://www.tensorflow.org/lite" TargetMode="External"/><Relationship Id="rId4" Type="http://schemas.openxmlformats.org/officeDocument/2006/relationships/hyperlink" Target="https://www.vision2030.gov.sa/v2030/a-sustainable-saudi-vision/"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11.jpeg"/><Relationship Id="rId4" Type="http://schemas.openxmlformats.org/officeDocument/2006/relationships/image" Target="../media/image10.svg"/></Relationships>
</file>

<file path=ppt/slides/_rels/slide6.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10.sv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15.png"/><Relationship Id="rId4" Type="http://schemas.openxmlformats.org/officeDocument/2006/relationships/image" Target="../media/image10.sv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0.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1085" t="7341" r="1628" b="10599"/>
          <a:stretch>
            <a:fillRect/>
          </a:stretch>
        </p:blipFill>
        <p:spPr>
          <a:xfrm>
            <a:off x="0" y="0"/>
            <a:ext cx="18288000" cy="10287000"/>
          </a:xfrm>
          <a:prstGeom prst="rect">
            <a:avLst/>
          </a:prstGeom>
          <a:blipFill>
            <a:blip r:embed="rId3">
              <a:alphaModFix amt="23000"/>
            </a:blip>
            <a:stretch>
              <a:fillRect l="-17512" t="-7435" r="-43439"/>
            </a:stretch>
          </a:blipFill>
        </p:spPr>
      </p:pic>
      <p:grpSp>
        <p:nvGrpSpPr>
          <p:cNvPr id="3" name="Group 3"/>
          <p:cNvGrpSpPr/>
          <p:nvPr/>
        </p:nvGrpSpPr>
        <p:grpSpPr>
          <a:xfrm>
            <a:off x="348334" y="380119"/>
            <a:ext cx="17591330" cy="9526761"/>
            <a:chOff x="0" y="0"/>
            <a:chExt cx="6637578" cy="3594647"/>
          </a:xfrm>
        </p:grpSpPr>
        <p:sp>
          <p:nvSpPr>
            <p:cNvPr id="4" name="Freeform 4"/>
            <p:cNvSpPr/>
            <p:nvPr/>
          </p:nvSpPr>
          <p:spPr>
            <a:xfrm>
              <a:off x="0" y="0"/>
              <a:ext cx="6637578" cy="3594646"/>
            </a:xfrm>
            <a:custGeom>
              <a:avLst/>
              <a:gdLst/>
              <a:ahLst/>
              <a:cxnLst/>
              <a:rect l="l" t="t" r="r" b="b"/>
              <a:pathLst>
                <a:path w="6637578" h="3594646">
                  <a:moveTo>
                    <a:pt x="0" y="0"/>
                  </a:moveTo>
                  <a:lnTo>
                    <a:pt x="6637578" y="0"/>
                  </a:lnTo>
                  <a:lnTo>
                    <a:pt x="6637578" y="3594646"/>
                  </a:lnTo>
                  <a:lnTo>
                    <a:pt x="0" y="3594646"/>
                  </a:lnTo>
                  <a:close/>
                </a:path>
              </a:pathLst>
            </a:custGeom>
            <a:solidFill>
              <a:srgbClr val="2D604A">
                <a:alpha val="80000"/>
              </a:srgbClr>
            </a:solidFill>
          </p:spPr>
        </p:sp>
      </p:grpSp>
      <p:grpSp>
        <p:nvGrpSpPr>
          <p:cNvPr id="5" name="Group 5"/>
          <p:cNvGrpSpPr>
            <a:grpSpLocks noChangeAspect="1"/>
          </p:cNvGrpSpPr>
          <p:nvPr/>
        </p:nvGrpSpPr>
        <p:grpSpPr>
          <a:xfrm>
            <a:off x="5116053" y="1503140"/>
            <a:ext cx="8229600" cy="8229600"/>
            <a:chOff x="0" y="0"/>
            <a:chExt cx="1708150" cy="1708150"/>
          </a:xfrm>
        </p:grpSpPr>
        <p:sp>
          <p:nvSpPr>
            <p:cNvPr id="6" name="Freeform 6"/>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FFFFFF">
                <a:alpha val="4706"/>
              </a:srgbClr>
            </a:solidFill>
          </p:spPr>
        </p:sp>
      </p:grpSp>
      <p:grpSp>
        <p:nvGrpSpPr>
          <p:cNvPr id="9" name="Group 9"/>
          <p:cNvGrpSpPr/>
          <p:nvPr/>
        </p:nvGrpSpPr>
        <p:grpSpPr>
          <a:xfrm>
            <a:off x="8266108" y="8056802"/>
            <a:ext cx="365573" cy="365573"/>
            <a:chOff x="0" y="0"/>
            <a:chExt cx="6350000" cy="6350000"/>
          </a:xfrm>
        </p:grpSpPr>
        <p:sp>
          <p:nvSpPr>
            <p:cNvPr id="10" name="Freeform 1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D079"/>
            </a:solidFill>
          </p:spPr>
        </p:sp>
      </p:grpSp>
      <p:grpSp>
        <p:nvGrpSpPr>
          <p:cNvPr id="11" name="Group 11"/>
          <p:cNvGrpSpPr/>
          <p:nvPr/>
        </p:nvGrpSpPr>
        <p:grpSpPr>
          <a:xfrm>
            <a:off x="8961213" y="8056802"/>
            <a:ext cx="365573" cy="365573"/>
            <a:chOff x="0" y="0"/>
            <a:chExt cx="6350000" cy="6350000"/>
          </a:xfrm>
        </p:grpSpPr>
        <p:sp>
          <p:nvSpPr>
            <p:cNvPr id="12" name="Freeform 12"/>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D079"/>
            </a:solidFill>
          </p:spPr>
        </p:sp>
      </p:grpSp>
      <p:grpSp>
        <p:nvGrpSpPr>
          <p:cNvPr id="13" name="Group 13"/>
          <p:cNvGrpSpPr/>
          <p:nvPr/>
        </p:nvGrpSpPr>
        <p:grpSpPr>
          <a:xfrm>
            <a:off x="9656319" y="8056802"/>
            <a:ext cx="365573" cy="365573"/>
            <a:chOff x="0" y="0"/>
            <a:chExt cx="6350000" cy="6350000"/>
          </a:xfrm>
        </p:grpSpPr>
        <p:sp>
          <p:nvSpPr>
            <p:cNvPr id="14" name="Freeform 1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D079"/>
            </a:solidFill>
          </p:spPr>
        </p:sp>
      </p:grpSp>
      <p:grpSp>
        <p:nvGrpSpPr>
          <p:cNvPr id="15" name="Group 15"/>
          <p:cNvGrpSpPr/>
          <p:nvPr/>
        </p:nvGrpSpPr>
        <p:grpSpPr>
          <a:xfrm>
            <a:off x="17452075" y="7586449"/>
            <a:ext cx="1671851" cy="1671851"/>
            <a:chOff x="0" y="0"/>
            <a:chExt cx="6350000" cy="6350000"/>
          </a:xfrm>
        </p:grpSpPr>
        <p:sp>
          <p:nvSpPr>
            <p:cNvPr id="16" name="Freeform 16"/>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D079"/>
            </a:solidFill>
          </p:spPr>
        </p:sp>
      </p:grpSp>
      <p:sp>
        <p:nvSpPr>
          <p:cNvPr id="18" name="TextBox 18"/>
          <p:cNvSpPr txBox="1"/>
          <p:nvPr/>
        </p:nvSpPr>
        <p:spPr>
          <a:xfrm>
            <a:off x="6125280" y="3313892"/>
            <a:ext cx="6037441" cy="295658"/>
          </a:xfrm>
          <a:prstGeom prst="rect">
            <a:avLst/>
          </a:prstGeom>
        </p:spPr>
        <p:txBody>
          <a:bodyPr lIns="0" tIns="0" rIns="0" bIns="0" rtlCol="0" anchor="t">
            <a:spAutoFit/>
          </a:bodyPr>
          <a:lstStyle/>
          <a:p>
            <a:pPr algn="ctr">
              <a:lnSpc>
                <a:spcPts val="2519"/>
              </a:lnSpc>
              <a:spcBef>
                <a:spcPct val="0"/>
              </a:spcBef>
            </a:pPr>
            <a:r>
              <a:rPr lang="en-US" sz="1799" spc="1038" dirty="0">
                <a:solidFill>
                  <a:srgbClr val="2D604A"/>
                </a:solidFill>
                <a:latin typeface="Raleway Bold"/>
              </a:rPr>
              <a:t>Deep Learning</a:t>
            </a:r>
          </a:p>
        </p:txBody>
      </p:sp>
      <p:sp>
        <p:nvSpPr>
          <p:cNvPr id="19" name="TextBox 19"/>
          <p:cNvSpPr txBox="1"/>
          <p:nvPr/>
        </p:nvSpPr>
        <p:spPr>
          <a:xfrm>
            <a:off x="3709982" y="7454742"/>
            <a:ext cx="10868033" cy="295658"/>
          </a:xfrm>
          <a:prstGeom prst="rect">
            <a:avLst/>
          </a:prstGeom>
        </p:spPr>
        <p:txBody>
          <a:bodyPr lIns="0" tIns="0" rIns="0" bIns="0" rtlCol="0" anchor="t">
            <a:spAutoFit/>
          </a:bodyPr>
          <a:lstStyle/>
          <a:p>
            <a:pPr algn="ctr">
              <a:lnSpc>
                <a:spcPts val="2519"/>
              </a:lnSpc>
              <a:spcBef>
                <a:spcPct val="0"/>
              </a:spcBef>
            </a:pPr>
            <a:r>
              <a:rPr lang="en-US" sz="1799" spc="1038" dirty="0">
                <a:solidFill>
                  <a:srgbClr val="FFFFFF"/>
                </a:solidFill>
                <a:latin typeface="Raleway"/>
              </a:rPr>
              <a:t>By Fatima Alharbi</a:t>
            </a:r>
          </a:p>
        </p:txBody>
      </p:sp>
      <p:sp>
        <p:nvSpPr>
          <p:cNvPr id="20" name="TextBox 19">
            <a:extLst>
              <a:ext uri="{FF2B5EF4-FFF2-40B4-BE49-F238E27FC236}">
                <a16:creationId xmlns:a16="http://schemas.microsoft.com/office/drawing/2014/main" id="{CCCCD63A-EF75-0944-95B1-6DFC10A203CF}"/>
              </a:ext>
            </a:extLst>
          </p:cNvPr>
          <p:cNvSpPr txBox="1"/>
          <p:nvPr/>
        </p:nvSpPr>
        <p:spPr>
          <a:xfrm>
            <a:off x="2390270" y="4555183"/>
            <a:ext cx="15364329" cy="2365519"/>
          </a:xfrm>
          <a:prstGeom prst="rect">
            <a:avLst/>
          </a:prstGeom>
        </p:spPr>
        <p:txBody>
          <a:bodyPr wrap="square" lIns="0" tIns="0" rIns="0" bIns="0" rtlCol="0" anchor="t">
            <a:spAutoFit/>
          </a:bodyPr>
          <a:lstStyle/>
          <a:p>
            <a:pPr>
              <a:lnSpc>
                <a:spcPts val="9636"/>
              </a:lnSpc>
              <a:spcBef>
                <a:spcPct val="0"/>
              </a:spcBef>
            </a:pPr>
            <a:r>
              <a:rPr lang="en-US" sz="6883" dirty="0">
                <a:solidFill>
                  <a:schemeClr val="bg1"/>
                </a:solidFill>
                <a:latin typeface="Raleway Bold"/>
              </a:rPr>
              <a:t>Tomato Disease Classifier with Convolutional Neural Network</a:t>
            </a:r>
          </a:p>
        </p:txBody>
      </p:sp>
      <p:pic>
        <p:nvPicPr>
          <p:cNvPr id="22" name="Picture 21">
            <a:extLst>
              <a:ext uri="{FF2B5EF4-FFF2-40B4-BE49-F238E27FC236}">
                <a16:creationId xmlns:a16="http://schemas.microsoft.com/office/drawing/2014/main" id="{B67EFF1A-7379-F142-A31C-354ABF6A9E21}"/>
              </a:ext>
            </a:extLst>
          </p:cNvPr>
          <p:cNvPicPr>
            <a:picLocks noChangeAspect="1"/>
          </p:cNvPicPr>
          <p:nvPr/>
        </p:nvPicPr>
        <p:blipFill>
          <a:blip r:embed="rId4"/>
          <a:stretch>
            <a:fillRect/>
          </a:stretch>
        </p:blipFill>
        <p:spPr>
          <a:xfrm>
            <a:off x="14763430" y="400897"/>
            <a:ext cx="3179547" cy="1102243"/>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3000"/>
            <a:lum/>
          </a:blip>
          <a:srcRect/>
          <a:stretch>
            <a:fillRect t="-9000" b="-9000"/>
          </a:stretch>
        </a:blipFill>
        <a:effectLst/>
      </p:bgPr>
    </p:bg>
    <p:spTree>
      <p:nvGrpSpPr>
        <p:cNvPr id="1" name=""/>
        <p:cNvGrpSpPr/>
        <p:nvPr/>
      </p:nvGrpSpPr>
      <p:grpSpPr>
        <a:xfrm>
          <a:off x="0" y="0"/>
          <a:ext cx="0" cy="0"/>
          <a:chOff x="0" y="0"/>
          <a:chExt cx="0" cy="0"/>
        </a:xfrm>
      </p:grpSpPr>
      <p:grpSp>
        <p:nvGrpSpPr>
          <p:cNvPr id="2" name="Group 2"/>
          <p:cNvGrpSpPr/>
          <p:nvPr/>
        </p:nvGrpSpPr>
        <p:grpSpPr>
          <a:xfrm>
            <a:off x="1195493" y="2050762"/>
            <a:ext cx="15197814" cy="7293125"/>
            <a:chOff x="0" y="0"/>
            <a:chExt cx="4933464" cy="2328539"/>
          </a:xfrm>
        </p:grpSpPr>
        <p:sp>
          <p:nvSpPr>
            <p:cNvPr id="3" name="Freeform 3"/>
            <p:cNvSpPr/>
            <p:nvPr/>
          </p:nvSpPr>
          <p:spPr>
            <a:xfrm>
              <a:off x="0" y="0"/>
              <a:ext cx="4933464" cy="2328539"/>
            </a:xfrm>
            <a:custGeom>
              <a:avLst/>
              <a:gdLst/>
              <a:ahLst/>
              <a:cxnLst/>
              <a:rect l="l" t="t" r="r" b="b"/>
              <a:pathLst>
                <a:path w="4933464" h="2328539">
                  <a:moveTo>
                    <a:pt x="4809004" y="2328539"/>
                  </a:moveTo>
                  <a:lnTo>
                    <a:pt x="124460" y="2328539"/>
                  </a:lnTo>
                  <a:cubicBezTo>
                    <a:pt x="55880" y="2328539"/>
                    <a:pt x="0" y="2272659"/>
                    <a:pt x="0" y="2204079"/>
                  </a:cubicBezTo>
                  <a:lnTo>
                    <a:pt x="0" y="124460"/>
                  </a:lnTo>
                  <a:cubicBezTo>
                    <a:pt x="0" y="55880"/>
                    <a:pt x="55880" y="0"/>
                    <a:pt x="124460" y="0"/>
                  </a:cubicBezTo>
                  <a:lnTo>
                    <a:pt x="4809004" y="0"/>
                  </a:lnTo>
                  <a:cubicBezTo>
                    <a:pt x="4877584" y="0"/>
                    <a:pt x="4933464" y="55880"/>
                    <a:pt x="4933464" y="124460"/>
                  </a:cubicBezTo>
                  <a:lnTo>
                    <a:pt x="4933464" y="2204079"/>
                  </a:lnTo>
                  <a:cubicBezTo>
                    <a:pt x="4933464" y="2272659"/>
                    <a:pt x="4877584" y="2328539"/>
                    <a:pt x="4809004" y="2328539"/>
                  </a:cubicBezTo>
                  <a:close/>
                </a:path>
              </a:pathLst>
            </a:custGeom>
            <a:solidFill>
              <a:srgbClr val="F8F8F8"/>
            </a:solidFill>
          </p:spPr>
        </p:sp>
      </p:grpSp>
      <p:pic>
        <p:nvPicPr>
          <p:cNvPr id="6" name="Picture 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3612101">
            <a:off x="14404162" y="2133070"/>
            <a:ext cx="1408580" cy="1202575"/>
          </a:xfrm>
          <a:prstGeom prst="rect">
            <a:avLst/>
          </a:prstGeom>
        </p:spPr>
      </p:pic>
      <p:pic>
        <p:nvPicPr>
          <p:cNvPr id="7" name="Picture 7"/>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19926">
            <a:off x="15597296" y="3129841"/>
            <a:ext cx="851730" cy="727165"/>
          </a:xfrm>
          <a:prstGeom prst="rect">
            <a:avLst/>
          </a:prstGeom>
        </p:spPr>
      </p:pic>
      <p:pic>
        <p:nvPicPr>
          <p:cNvPr id="8" name="Picture 8"/>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3612101" flipH="1">
            <a:off x="8324575" y="8618668"/>
            <a:ext cx="1006968" cy="859699"/>
          </a:xfrm>
          <a:prstGeom prst="rect">
            <a:avLst/>
          </a:prstGeom>
        </p:spPr>
      </p:pic>
      <p:pic>
        <p:nvPicPr>
          <p:cNvPr id="9" name="Picture 9"/>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898681" flipH="1">
            <a:off x="8912154" y="9083968"/>
            <a:ext cx="608887" cy="519837"/>
          </a:xfrm>
          <a:prstGeom prst="rect">
            <a:avLst/>
          </a:prstGeom>
        </p:spPr>
      </p:pic>
      <p:sp>
        <p:nvSpPr>
          <p:cNvPr id="10" name="TextBox 10"/>
          <p:cNvSpPr txBox="1"/>
          <p:nvPr/>
        </p:nvSpPr>
        <p:spPr>
          <a:xfrm>
            <a:off x="1789057" y="2811228"/>
            <a:ext cx="8597361" cy="991938"/>
          </a:xfrm>
          <a:prstGeom prst="rect">
            <a:avLst/>
          </a:prstGeom>
        </p:spPr>
        <p:txBody>
          <a:bodyPr wrap="square" lIns="0" tIns="0" rIns="0" bIns="0" rtlCol="0" anchor="t">
            <a:spAutoFit/>
          </a:bodyPr>
          <a:lstStyle/>
          <a:p>
            <a:pPr>
              <a:lnSpc>
                <a:spcPts val="8400"/>
              </a:lnSpc>
              <a:spcBef>
                <a:spcPct val="0"/>
              </a:spcBef>
            </a:pPr>
            <a:r>
              <a:rPr lang="en-US" sz="6000" dirty="0">
                <a:solidFill>
                  <a:srgbClr val="000000"/>
                </a:solidFill>
                <a:latin typeface="Raleway"/>
              </a:rPr>
              <a:t>Prediction on a sample </a:t>
            </a:r>
          </a:p>
        </p:txBody>
      </p:sp>
      <p:grpSp>
        <p:nvGrpSpPr>
          <p:cNvPr id="16" name="Group 16"/>
          <p:cNvGrpSpPr/>
          <p:nvPr/>
        </p:nvGrpSpPr>
        <p:grpSpPr>
          <a:xfrm>
            <a:off x="16917333" y="8772907"/>
            <a:ext cx="2223303" cy="2223303"/>
            <a:chOff x="0" y="0"/>
            <a:chExt cx="6350000" cy="6350000"/>
          </a:xfrm>
        </p:grpSpPr>
        <p:sp>
          <p:nvSpPr>
            <p:cNvPr id="17" name="Freeform 1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D079"/>
            </a:solidFill>
          </p:spPr>
        </p:sp>
      </p:grpSp>
      <p:pic>
        <p:nvPicPr>
          <p:cNvPr id="19" name="Picture 18">
            <a:extLst>
              <a:ext uri="{FF2B5EF4-FFF2-40B4-BE49-F238E27FC236}">
                <a16:creationId xmlns:a16="http://schemas.microsoft.com/office/drawing/2014/main" id="{DD48D496-0C1B-8042-B6B0-3795FA7EDE7E}"/>
              </a:ext>
            </a:extLst>
          </p:cNvPr>
          <p:cNvPicPr>
            <a:picLocks noChangeAspect="1"/>
          </p:cNvPicPr>
          <p:nvPr/>
        </p:nvPicPr>
        <p:blipFill>
          <a:blip r:embed="rId5"/>
          <a:stretch>
            <a:fillRect/>
          </a:stretch>
        </p:blipFill>
        <p:spPr>
          <a:xfrm>
            <a:off x="15108453" y="137601"/>
            <a:ext cx="3179547" cy="1102243"/>
          </a:xfrm>
          <a:prstGeom prst="rect">
            <a:avLst/>
          </a:prstGeom>
        </p:spPr>
      </p:pic>
      <p:pic>
        <p:nvPicPr>
          <p:cNvPr id="5" name="Picture 4">
            <a:extLst>
              <a:ext uri="{FF2B5EF4-FFF2-40B4-BE49-F238E27FC236}">
                <a16:creationId xmlns:a16="http://schemas.microsoft.com/office/drawing/2014/main" id="{AB499B83-3BE4-E24D-B1E1-184B284D6863}"/>
              </a:ext>
            </a:extLst>
          </p:cNvPr>
          <p:cNvPicPr>
            <a:picLocks noChangeAspect="1"/>
          </p:cNvPicPr>
          <p:nvPr/>
        </p:nvPicPr>
        <p:blipFill>
          <a:blip r:embed="rId6"/>
          <a:stretch>
            <a:fillRect/>
          </a:stretch>
        </p:blipFill>
        <p:spPr>
          <a:xfrm>
            <a:off x="9144000" y="3682634"/>
            <a:ext cx="6381549" cy="5129366"/>
          </a:xfrm>
          <a:prstGeom prst="rect">
            <a:avLst/>
          </a:prstGeom>
        </p:spPr>
      </p:pic>
    </p:spTree>
    <p:extLst>
      <p:ext uri="{BB962C8B-B14F-4D97-AF65-F5344CB8AC3E}">
        <p14:creationId xmlns:p14="http://schemas.microsoft.com/office/powerpoint/2010/main" val="39187600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2000"/>
            <a:lum/>
          </a:blip>
          <a:srcRect/>
          <a:stretch>
            <a:fillRect l="-17512" t="-7435" r="-43439"/>
          </a:stretch>
        </a:blipFill>
        <a:effectLst/>
      </p:bgPr>
    </p:bg>
    <p:spTree>
      <p:nvGrpSpPr>
        <p:cNvPr id="1" name=""/>
        <p:cNvGrpSpPr/>
        <p:nvPr/>
      </p:nvGrpSpPr>
      <p:grpSpPr>
        <a:xfrm>
          <a:off x="0" y="0"/>
          <a:ext cx="0" cy="0"/>
          <a:chOff x="0" y="0"/>
          <a:chExt cx="0" cy="0"/>
        </a:xfrm>
      </p:grpSpPr>
      <p:grpSp>
        <p:nvGrpSpPr>
          <p:cNvPr id="2" name="Group 2"/>
          <p:cNvGrpSpPr/>
          <p:nvPr/>
        </p:nvGrpSpPr>
        <p:grpSpPr>
          <a:xfrm>
            <a:off x="2560499" y="2340010"/>
            <a:ext cx="12450902" cy="5862916"/>
            <a:chOff x="418335" y="-10604"/>
            <a:chExt cx="4381068" cy="2328539"/>
          </a:xfrm>
        </p:grpSpPr>
        <p:sp>
          <p:nvSpPr>
            <p:cNvPr id="3" name="Freeform 3"/>
            <p:cNvSpPr/>
            <p:nvPr/>
          </p:nvSpPr>
          <p:spPr>
            <a:xfrm>
              <a:off x="418335" y="-10604"/>
              <a:ext cx="4381068" cy="2328539"/>
            </a:xfrm>
            <a:custGeom>
              <a:avLst/>
              <a:gdLst/>
              <a:ahLst/>
              <a:cxnLst/>
              <a:rect l="l" t="t" r="r" b="b"/>
              <a:pathLst>
                <a:path w="4933464" h="2328539">
                  <a:moveTo>
                    <a:pt x="4809004" y="2328539"/>
                  </a:moveTo>
                  <a:lnTo>
                    <a:pt x="124460" y="2328539"/>
                  </a:lnTo>
                  <a:cubicBezTo>
                    <a:pt x="55880" y="2328539"/>
                    <a:pt x="0" y="2272659"/>
                    <a:pt x="0" y="2204079"/>
                  </a:cubicBezTo>
                  <a:lnTo>
                    <a:pt x="0" y="124460"/>
                  </a:lnTo>
                  <a:cubicBezTo>
                    <a:pt x="0" y="55880"/>
                    <a:pt x="55880" y="0"/>
                    <a:pt x="124460" y="0"/>
                  </a:cubicBezTo>
                  <a:lnTo>
                    <a:pt x="4809004" y="0"/>
                  </a:lnTo>
                  <a:cubicBezTo>
                    <a:pt x="4877584" y="0"/>
                    <a:pt x="4933464" y="55880"/>
                    <a:pt x="4933464" y="124460"/>
                  </a:cubicBezTo>
                  <a:lnTo>
                    <a:pt x="4933464" y="2204079"/>
                  </a:lnTo>
                  <a:cubicBezTo>
                    <a:pt x="4933464" y="2272659"/>
                    <a:pt x="4877584" y="2328539"/>
                    <a:pt x="4809004" y="2328539"/>
                  </a:cubicBezTo>
                  <a:close/>
                </a:path>
              </a:pathLst>
            </a:custGeom>
            <a:solidFill>
              <a:srgbClr val="F8F8F8"/>
            </a:solidFill>
          </p:spPr>
        </p:sp>
      </p:grpSp>
      <p:pic>
        <p:nvPicPr>
          <p:cNvPr id="6" name="Picture 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3612101">
            <a:off x="12958228" y="1025440"/>
            <a:ext cx="1408580" cy="1202575"/>
          </a:xfrm>
          <a:prstGeom prst="rect">
            <a:avLst/>
          </a:prstGeom>
        </p:spPr>
      </p:pic>
      <p:pic>
        <p:nvPicPr>
          <p:cNvPr id="7" name="Picture 7"/>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19926">
            <a:off x="13669578" y="1800383"/>
            <a:ext cx="851730" cy="727165"/>
          </a:xfrm>
          <a:prstGeom prst="rect">
            <a:avLst/>
          </a:prstGeom>
        </p:spPr>
      </p:pic>
      <p:pic>
        <p:nvPicPr>
          <p:cNvPr id="8" name="Picture 8"/>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3612101" flipH="1">
            <a:off x="3292896" y="7352183"/>
            <a:ext cx="1006968" cy="859699"/>
          </a:xfrm>
          <a:prstGeom prst="rect">
            <a:avLst/>
          </a:prstGeom>
        </p:spPr>
      </p:pic>
      <p:pic>
        <p:nvPicPr>
          <p:cNvPr id="9" name="Picture 9"/>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898681" flipH="1">
            <a:off x="3902770" y="7798369"/>
            <a:ext cx="608887" cy="519837"/>
          </a:xfrm>
          <a:prstGeom prst="rect">
            <a:avLst/>
          </a:prstGeom>
        </p:spPr>
      </p:pic>
      <p:grpSp>
        <p:nvGrpSpPr>
          <p:cNvPr id="16" name="Group 16"/>
          <p:cNvGrpSpPr/>
          <p:nvPr/>
        </p:nvGrpSpPr>
        <p:grpSpPr>
          <a:xfrm>
            <a:off x="16917333" y="8772907"/>
            <a:ext cx="2223303" cy="2223303"/>
            <a:chOff x="0" y="0"/>
            <a:chExt cx="6350000" cy="6350000"/>
          </a:xfrm>
        </p:grpSpPr>
        <p:sp>
          <p:nvSpPr>
            <p:cNvPr id="17" name="Freeform 1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D079"/>
            </a:solidFill>
          </p:spPr>
        </p:sp>
      </p:grpSp>
      <p:sp>
        <p:nvSpPr>
          <p:cNvPr id="15" name="TextBox 14">
            <a:extLst>
              <a:ext uri="{FF2B5EF4-FFF2-40B4-BE49-F238E27FC236}">
                <a16:creationId xmlns:a16="http://schemas.microsoft.com/office/drawing/2014/main" id="{F7781621-D52A-754E-BBD5-C63F465107BE}"/>
              </a:ext>
            </a:extLst>
          </p:cNvPr>
          <p:cNvSpPr txBox="1"/>
          <p:nvPr/>
        </p:nvSpPr>
        <p:spPr>
          <a:xfrm>
            <a:off x="1600200" y="419100"/>
            <a:ext cx="9571382" cy="1084271"/>
          </a:xfrm>
          <a:prstGeom prst="rect">
            <a:avLst/>
          </a:prstGeom>
          <a:noFill/>
        </p:spPr>
        <p:txBody>
          <a:bodyPr wrap="square">
            <a:spAutoFit/>
          </a:bodyPr>
          <a:lstStyle/>
          <a:p>
            <a:pPr>
              <a:lnSpc>
                <a:spcPts val="8400"/>
              </a:lnSpc>
              <a:spcBef>
                <a:spcPct val="0"/>
              </a:spcBef>
            </a:pPr>
            <a:r>
              <a:rPr lang="en-US" sz="6000" b="1" dirty="0">
                <a:solidFill>
                  <a:srgbClr val="2D604A"/>
                </a:solidFill>
                <a:latin typeface="Raleway"/>
              </a:rPr>
              <a:t>Deploy as API</a:t>
            </a:r>
          </a:p>
        </p:txBody>
      </p:sp>
      <p:pic>
        <p:nvPicPr>
          <p:cNvPr id="18" name="Picture 17">
            <a:extLst>
              <a:ext uri="{FF2B5EF4-FFF2-40B4-BE49-F238E27FC236}">
                <a16:creationId xmlns:a16="http://schemas.microsoft.com/office/drawing/2014/main" id="{DDBA8E8A-6F24-D747-9565-7A4100B7FB34}"/>
              </a:ext>
            </a:extLst>
          </p:cNvPr>
          <p:cNvPicPr>
            <a:picLocks noChangeAspect="1"/>
          </p:cNvPicPr>
          <p:nvPr/>
        </p:nvPicPr>
        <p:blipFill>
          <a:blip r:embed="rId5"/>
          <a:stretch>
            <a:fillRect/>
          </a:stretch>
        </p:blipFill>
        <p:spPr>
          <a:xfrm>
            <a:off x="14793226" y="281676"/>
            <a:ext cx="3179547" cy="1102243"/>
          </a:xfrm>
          <a:prstGeom prst="rect">
            <a:avLst/>
          </a:prstGeom>
        </p:spPr>
      </p:pic>
      <p:pic>
        <p:nvPicPr>
          <p:cNvPr id="19" name="Picture 18" descr="Graphical user interface, text, application, email&#10;&#10;Description automatically generated">
            <a:extLst>
              <a:ext uri="{FF2B5EF4-FFF2-40B4-BE49-F238E27FC236}">
                <a16:creationId xmlns:a16="http://schemas.microsoft.com/office/drawing/2014/main" id="{7208757D-842D-C149-8A5B-F5B08C6E1F7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13887" y="2901334"/>
            <a:ext cx="10281556" cy="4775200"/>
          </a:xfrm>
          <a:prstGeom prst="rect">
            <a:avLst/>
          </a:prstGeom>
        </p:spPr>
      </p:pic>
    </p:spTree>
    <p:extLst>
      <p:ext uri="{BB962C8B-B14F-4D97-AF65-F5344CB8AC3E}">
        <p14:creationId xmlns:p14="http://schemas.microsoft.com/office/powerpoint/2010/main" val="7963557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2000"/>
            <a:lum/>
          </a:blip>
          <a:srcRect/>
          <a:stretch>
            <a:fillRect l="-17512" t="-7435" r="-43439"/>
          </a:stretch>
        </a:blipFill>
        <a:effectLst/>
      </p:bgPr>
    </p:bg>
    <p:spTree>
      <p:nvGrpSpPr>
        <p:cNvPr id="1" name=""/>
        <p:cNvGrpSpPr/>
        <p:nvPr/>
      </p:nvGrpSpPr>
      <p:grpSpPr>
        <a:xfrm>
          <a:off x="0" y="0"/>
          <a:ext cx="0" cy="0"/>
          <a:chOff x="0" y="0"/>
          <a:chExt cx="0" cy="0"/>
        </a:xfrm>
      </p:grpSpPr>
      <p:grpSp>
        <p:nvGrpSpPr>
          <p:cNvPr id="2" name="Group 2"/>
          <p:cNvGrpSpPr/>
          <p:nvPr/>
        </p:nvGrpSpPr>
        <p:grpSpPr>
          <a:xfrm>
            <a:off x="2560499" y="2340010"/>
            <a:ext cx="12450902" cy="5862916"/>
            <a:chOff x="418335" y="-10604"/>
            <a:chExt cx="4381068" cy="2328539"/>
          </a:xfrm>
        </p:grpSpPr>
        <p:sp>
          <p:nvSpPr>
            <p:cNvPr id="3" name="Freeform 3"/>
            <p:cNvSpPr/>
            <p:nvPr/>
          </p:nvSpPr>
          <p:spPr>
            <a:xfrm>
              <a:off x="418335" y="-10604"/>
              <a:ext cx="4381068" cy="2328539"/>
            </a:xfrm>
            <a:custGeom>
              <a:avLst/>
              <a:gdLst/>
              <a:ahLst/>
              <a:cxnLst/>
              <a:rect l="l" t="t" r="r" b="b"/>
              <a:pathLst>
                <a:path w="4933464" h="2328539">
                  <a:moveTo>
                    <a:pt x="4809004" y="2328539"/>
                  </a:moveTo>
                  <a:lnTo>
                    <a:pt x="124460" y="2328539"/>
                  </a:lnTo>
                  <a:cubicBezTo>
                    <a:pt x="55880" y="2328539"/>
                    <a:pt x="0" y="2272659"/>
                    <a:pt x="0" y="2204079"/>
                  </a:cubicBezTo>
                  <a:lnTo>
                    <a:pt x="0" y="124460"/>
                  </a:lnTo>
                  <a:cubicBezTo>
                    <a:pt x="0" y="55880"/>
                    <a:pt x="55880" y="0"/>
                    <a:pt x="124460" y="0"/>
                  </a:cubicBezTo>
                  <a:lnTo>
                    <a:pt x="4809004" y="0"/>
                  </a:lnTo>
                  <a:cubicBezTo>
                    <a:pt x="4877584" y="0"/>
                    <a:pt x="4933464" y="55880"/>
                    <a:pt x="4933464" y="124460"/>
                  </a:cubicBezTo>
                  <a:lnTo>
                    <a:pt x="4933464" y="2204079"/>
                  </a:lnTo>
                  <a:cubicBezTo>
                    <a:pt x="4933464" y="2272659"/>
                    <a:pt x="4877584" y="2328539"/>
                    <a:pt x="4809004" y="2328539"/>
                  </a:cubicBezTo>
                  <a:close/>
                </a:path>
              </a:pathLst>
            </a:custGeom>
            <a:solidFill>
              <a:srgbClr val="F8F8F8"/>
            </a:solidFill>
          </p:spPr>
        </p:sp>
      </p:grpSp>
      <p:pic>
        <p:nvPicPr>
          <p:cNvPr id="6" name="Picture 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3612101">
            <a:off x="12958228" y="1025440"/>
            <a:ext cx="1408580" cy="1202575"/>
          </a:xfrm>
          <a:prstGeom prst="rect">
            <a:avLst/>
          </a:prstGeom>
        </p:spPr>
      </p:pic>
      <p:pic>
        <p:nvPicPr>
          <p:cNvPr id="7" name="Picture 7"/>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19926">
            <a:off x="13669578" y="1800383"/>
            <a:ext cx="851730" cy="727165"/>
          </a:xfrm>
          <a:prstGeom prst="rect">
            <a:avLst/>
          </a:prstGeom>
        </p:spPr>
      </p:pic>
      <p:pic>
        <p:nvPicPr>
          <p:cNvPr id="8" name="Picture 8"/>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3612101" flipH="1">
            <a:off x="3292896" y="7352183"/>
            <a:ext cx="1006968" cy="859699"/>
          </a:xfrm>
          <a:prstGeom prst="rect">
            <a:avLst/>
          </a:prstGeom>
        </p:spPr>
      </p:pic>
      <p:pic>
        <p:nvPicPr>
          <p:cNvPr id="9" name="Picture 9"/>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898681" flipH="1">
            <a:off x="3902770" y="7798369"/>
            <a:ext cx="608887" cy="519837"/>
          </a:xfrm>
          <a:prstGeom prst="rect">
            <a:avLst/>
          </a:prstGeom>
        </p:spPr>
      </p:pic>
      <p:grpSp>
        <p:nvGrpSpPr>
          <p:cNvPr id="16" name="Group 16"/>
          <p:cNvGrpSpPr/>
          <p:nvPr/>
        </p:nvGrpSpPr>
        <p:grpSpPr>
          <a:xfrm>
            <a:off x="16917333" y="8772907"/>
            <a:ext cx="2223303" cy="2223303"/>
            <a:chOff x="0" y="0"/>
            <a:chExt cx="6350000" cy="6350000"/>
          </a:xfrm>
        </p:grpSpPr>
        <p:sp>
          <p:nvSpPr>
            <p:cNvPr id="17" name="Freeform 1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D079"/>
            </a:solidFill>
          </p:spPr>
        </p:sp>
      </p:grpSp>
      <p:sp>
        <p:nvSpPr>
          <p:cNvPr id="15" name="TextBox 14">
            <a:extLst>
              <a:ext uri="{FF2B5EF4-FFF2-40B4-BE49-F238E27FC236}">
                <a16:creationId xmlns:a16="http://schemas.microsoft.com/office/drawing/2014/main" id="{F7781621-D52A-754E-BBD5-C63F465107BE}"/>
              </a:ext>
            </a:extLst>
          </p:cNvPr>
          <p:cNvSpPr txBox="1"/>
          <p:nvPr/>
        </p:nvSpPr>
        <p:spPr>
          <a:xfrm>
            <a:off x="1600200" y="419100"/>
            <a:ext cx="9571382" cy="1084271"/>
          </a:xfrm>
          <a:prstGeom prst="rect">
            <a:avLst/>
          </a:prstGeom>
          <a:noFill/>
        </p:spPr>
        <p:txBody>
          <a:bodyPr wrap="square">
            <a:spAutoFit/>
          </a:bodyPr>
          <a:lstStyle/>
          <a:p>
            <a:pPr>
              <a:lnSpc>
                <a:spcPts val="8400"/>
              </a:lnSpc>
              <a:spcBef>
                <a:spcPct val="0"/>
              </a:spcBef>
            </a:pPr>
            <a:r>
              <a:rPr lang="en-US" sz="6000" b="1" dirty="0">
                <a:solidFill>
                  <a:srgbClr val="2D604A"/>
                </a:solidFill>
                <a:latin typeface="Raleway"/>
              </a:rPr>
              <a:t>Deploy as API</a:t>
            </a:r>
          </a:p>
        </p:txBody>
      </p:sp>
      <p:pic>
        <p:nvPicPr>
          <p:cNvPr id="18" name="Picture 17">
            <a:extLst>
              <a:ext uri="{FF2B5EF4-FFF2-40B4-BE49-F238E27FC236}">
                <a16:creationId xmlns:a16="http://schemas.microsoft.com/office/drawing/2014/main" id="{DDBA8E8A-6F24-D747-9565-7A4100B7FB34}"/>
              </a:ext>
            </a:extLst>
          </p:cNvPr>
          <p:cNvPicPr>
            <a:picLocks noChangeAspect="1"/>
          </p:cNvPicPr>
          <p:nvPr/>
        </p:nvPicPr>
        <p:blipFill>
          <a:blip r:embed="rId5"/>
          <a:stretch>
            <a:fillRect/>
          </a:stretch>
        </p:blipFill>
        <p:spPr>
          <a:xfrm>
            <a:off x="14793226" y="281676"/>
            <a:ext cx="3179547" cy="1102243"/>
          </a:xfrm>
          <a:prstGeom prst="rect">
            <a:avLst/>
          </a:prstGeom>
        </p:spPr>
      </p:pic>
      <p:pic>
        <p:nvPicPr>
          <p:cNvPr id="11" name="Picture 10" descr="Graphical user interface, text&#10;&#10;Description automatically generated">
            <a:extLst>
              <a:ext uri="{FF2B5EF4-FFF2-40B4-BE49-F238E27FC236}">
                <a16:creationId xmlns:a16="http://schemas.microsoft.com/office/drawing/2014/main" id="{DAAD6ADC-8401-FA4E-9B74-5D28F209C8E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07213" y="2662903"/>
            <a:ext cx="9055495" cy="4821963"/>
          </a:xfrm>
          <a:prstGeom prst="rect">
            <a:avLst/>
          </a:prstGeom>
        </p:spPr>
      </p:pic>
    </p:spTree>
    <p:extLst>
      <p:ext uri="{BB962C8B-B14F-4D97-AF65-F5344CB8AC3E}">
        <p14:creationId xmlns:p14="http://schemas.microsoft.com/office/powerpoint/2010/main" val="3203266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3000"/>
            <a:lum/>
          </a:blip>
          <a:srcRect/>
          <a:stretch>
            <a:fillRect t="-39000" b="-39000"/>
          </a:stretch>
        </a:blipFill>
        <a:effectLst/>
      </p:bgPr>
    </p:bg>
    <p:spTree>
      <p:nvGrpSpPr>
        <p:cNvPr id="1" name=""/>
        <p:cNvGrpSpPr/>
        <p:nvPr/>
      </p:nvGrpSpPr>
      <p:grpSpPr>
        <a:xfrm>
          <a:off x="0" y="0"/>
          <a:ext cx="0" cy="0"/>
          <a:chOff x="0" y="0"/>
          <a:chExt cx="0" cy="0"/>
        </a:xfrm>
      </p:grpSpPr>
      <p:pic>
        <p:nvPicPr>
          <p:cNvPr id="7" name="Picture 7"/>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889508">
            <a:off x="14989078" y="2359434"/>
            <a:ext cx="1019215" cy="870155"/>
          </a:xfrm>
          <a:prstGeom prst="rect">
            <a:avLst/>
          </a:prstGeom>
        </p:spPr>
      </p:pic>
      <p:pic>
        <p:nvPicPr>
          <p:cNvPr id="8" name="Picture 8"/>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3652258">
            <a:off x="14998661" y="3039201"/>
            <a:ext cx="616292" cy="526159"/>
          </a:xfrm>
          <a:prstGeom prst="rect">
            <a:avLst/>
          </a:prstGeom>
        </p:spPr>
      </p:pic>
      <p:pic>
        <p:nvPicPr>
          <p:cNvPr id="9" name="Picture 9"/>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2958315" flipH="1">
            <a:off x="2619374" y="7838903"/>
            <a:ext cx="1006968" cy="859699"/>
          </a:xfrm>
          <a:prstGeom prst="rect">
            <a:avLst/>
          </a:prstGeom>
        </p:spPr>
      </p:pic>
      <p:pic>
        <p:nvPicPr>
          <p:cNvPr id="10" name="Picture 10"/>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244894" flipH="1">
            <a:off x="3198551" y="8466755"/>
            <a:ext cx="608887" cy="519837"/>
          </a:xfrm>
          <a:prstGeom prst="rect">
            <a:avLst/>
          </a:prstGeom>
        </p:spPr>
      </p:pic>
      <p:sp>
        <p:nvSpPr>
          <p:cNvPr id="15" name="TextBox 15"/>
          <p:cNvSpPr txBox="1"/>
          <p:nvPr/>
        </p:nvSpPr>
        <p:spPr>
          <a:xfrm>
            <a:off x="976647" y="1560327"/>
            <a:ext cx="8115300" cy="991938"/>
          </a:xfrm>
          <a:prstGeom prst="rect">
            <a:avLst/>
          </a:prstGeom>
        </p:spPr>
        <p:txBody>
          <a:bodyPr lIns="0" tIns="0" rIns="0" bIns="0" rtlCol="0" anchor="t">
            <a:spAutoFit/>
          </a:bodyPr>
          <a:lstStyle/>
          <a:p>
            <a:pPr>
              <a:lnSpc>
                <a:spcPts val="8400"/>
              </a:lnSpc>
              <a:spcBef>
                <a:spcPct val="0"/>
              </a:spcBef>
            </a:pPr>
            <a:r>
              <a:rPr lang="en-US" sz="6000" b="1" dirty="0">
                <a:solidFill>
                  <a:srgbClr val="2D604A"/>
                </a:solidFill>
                <a:latin typeface="Raleway"/>
              </a:rPr>
              <a:t>Future Scope</a:t>
            </a:r>
          </a:p>
        </p:txBody>
      </p:sp>
      <p:grpSp>
        <p:nvGrpSpPr>
          <p:cNvPr id="17" name="Group 17"/>
          <p:cNvGrpSpPr/>
          <p:nvPr/>
        </p:nvGrpSpPr>
        <p:grpSpPr>
          <a:xfrm>
            <a:off x="-896240" y="-885860"/>
            <a:ext cx="2223303" cy="2223303"/>
            <a:chOff x="0" y="0"/>
            <a:chExt cx="6350000" cy="6350000"/>
          </a:xfrm>
        </p:grpSpPr>
        <p:sp>
          <p:nvSpPr>
            <p:cNvPr id="18" name="Freeform 1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D079"/>
            </a:solidFill>
          </p:spPr>
        </p:sp>
      </p:grpSp>
      <p:sp>
        <p:nvSpPr>
          <p:cNvPr id="19" name="AutoShape 2" descr="Farmer using digital tablet control robot to harvesting tomatoes in agriculture industry, Agriculture technology smart farm concept Farmer using digital tablet control robot to harvesting tomatoes in agriculture industry, Agriculture technology smart farm concept tomato farmer stock pictures, royalty-free photos &amp; images">
            <a:extLst>
              <a:ext uri="{FF2B5EF4-FFF2-40B4-BE49-F238E27FC236}">
                <a16:creationId xmlns:a16="http://schemas.microsoft.com/office/drawing/2014/main" id="{1EAE6E15-C9E8-E44C-844E-391ADFBC1C5B}"/>
              </a:ext>
            </a:extLst>
          </p:cNvPr>
          <p:cNvSpPr>
            <a:spLocks noChangeAspect="1" noChangeArrowheads="1"/>
          </p:cNvSpPr>
          <p:nvPr/>
        </p:nvSpPr>
        <p:spPr bwMode="auto">
          <a:xfrm>
            <a:off x="5086350" y="2243524"/>
            <a:ext cx="7772400" cy="51816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SA"/>
          </a:p>
        </p:txBody>
      </p:sp>
      <p:sp>
        <p:nvSpPr>
          <p:cNvPr id="20" name="AutoShape 4" descr="Farmer using digital tablet control robot to harvesting tomatoes in agriculture industry, Agriculture technology smart farm concept Farmer using digital tablet control robot to harvesting tomatoes in agriculture industry, Agriculture technology smart farm concept tomato farmer stock pictures, royalty-free photos &amp; images">
            <a:extLst>
              <a:ext uri="{FF2B5EF4-FFF2-40B4-BE49-F238E27FC236}">
                <a16:creationId xmlns:a16="http://schemas.microsoft.com/office/drawing/2014/main" id="{FAB772D4-773E-9E45-B5FB-01EBF8A166CA}"/>
              </a:ext>
            </a:extLst>
          </p:cNvPr>
          <p:cNvSpPr>
            <a:spLocks noChangeAspect="1" noChangeArrowheads="1"/>
          </p:cNvSpPr>
          <p:nvPr/>
        </p:nvSpPr>
        <p:spPr bwMode="auto">
          <a:xfrm>
            <a:off x="5410200" y="2705100"/>
            <a:ext cx="7772400" cy="51816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SA"/>
          </a:p>
        </p:txBody>
      </p:sp>
      <p:sp>
        <p:nvSpPr>
          <p:cNvPr id="28" name="Freeform 4">
            <a:extLst>
              <a:ext uri="{FF2B5EF4-FFF2-40B4-BE49-F238E27FC236}">
                <a16:creationId xmlns:a16="http://schemas.microsoft.com/office/drawing/2014/main" id="{76DCF987-CD4A-0A4A-BA3E-0F2B145A93CE}"/>
              </a:ext>
            </a:extLst>
          </p:cNvPr>
          <p:cNvSpPr/>
          <p:nvPr/>
        </p:nvSpPr>
        <p:spPr>
          <a:xfrm>
            <a:off x="3665799" y="2940725"/>
            <a:ext cx="11386464" cy="5601581"/>
          </a:xfrm>
          <a:custGeom>
            <a:avLst/>
            <a:gdLst/>
            <a:ahLst/>
            <a:cxnLst/>
            <a:rect l="l" t="t" r="r" b="b"/>
            <a:pathLst>
              <a:path w="6637578" h="3594646">
                <a:moveTo>
                  <a:pt x="0" y="0"/>
                </a:moveTo>
                <a:lnTo>
                  <a:pt x="6637578" y="0"/>
                </a:lnTo>
                <a:lnTo>
                  <a:pt x="6637578" y="3594646"/>
                </a:lnTo>
                <a:lnTo>
                  <a:pt x="0" y="3594646"/>
                </a:lnTo>
                <a:close/>
              </a:path>
            </a:pathLst>
          </a:custGeom>
          <a:solidFill>
            <a:srgbClr val="2D604A">
              <a:alpha val="46951"/>
            </a:srgbClr>
          </a:solidFill>
          <a:effectLst>
            <a:softEdge rad="127415"/>
          </a:effectLst>
        </p:spPr>
        <p:txBody>
          <a:bodyPr/>
          <a:lstStyle/>
          <a:p>
            <a:endParaRPr lang="en-SA" dirty="0"/>
          </a:p>
        </p:txBody>
      </p:sp>
      <p:sp>
        <p:nvSpPr>
          <p:cNvPr id="29" name="TextBox 12">
            <a:extLst>
              <a:ext uri="{FF2B5EF4-FFF2-40B4-BE49-F238E27FC236}">
                <a16:creationId xmlns:a16="http://schemas.microsoft.com/office/drawing/2014/main" id="{C2F635AA-4E24-5242-8181-3FC274F0FF5E}"/>
              </a:ext>
            </a:extLst>
          </p:cNvPr>
          <p:cNvSpPr txBox="1"/>
          <p:nvPr/>
        </p:nvSpPr>
        <p:spPr>
          <a:xfrm>
            <a:off x="4289831" y="5143501"/>
            <a:ext cx="10332370" cy="1318181"/>
          </a:xfrm>
          <a:prstGeom prst="rect">
            <a:avLst/>
          </a:prstGeom>
        </p:spPr>
        <p:txBody>
          <a:bodyPr wrap="square" lIns="0" tIns="0" rIns="0" bIns="0" rtlCol="0" anchor="t">
            <a:spAutoFit/>
          </a:bodyPr>
          <a:lstStyle/>
          <a:p>
            <a:pPr marL="342900" indent="-342900">
              <a:lnSpc>
                <a:spcPts val="3359"/>
              </a:lnSpc>
              <a:spcBef>
                <a:spcPct val="0"/>
              </a:spcBef>
              <a:buFont typeface="Arial" panose="020B0604020202020204" pitchFamily="34" charset="0"/>
              <a:buChar char="•"/>
            </a:pPr>
            <a:r>
              <a:rPr lang="en-US" sz="3600" b="1" dirty="0">
                <a:solidFill>
                  <a:schemeClr val="bg1"/>
                </a:solidFill>
                <a:latin typeface="Open Sans Light"/>
              </a:rPr>
              <a:t>Build a mobile app with CNN model </a:t>
            </a:r>
          </a:p>
          <a:p>
            <a:pPr>
              <a:lnSpc>
                <a:spcPts val="3359"/>
              </a:lnSpc>
              <a:spcBef>
                <a:spcPct val="0"/>
              </a:spcBef>
            </a:pPr>
            <a:endParaRPr lang="en-US" sz="3600" b="1" dirty="0">
              <a:solidFill>
                <a:schemeClr val="bg1"/>
              </a:solidFill>
              <a:latin typeface="Open Sans Light"/>
            </a:endParaRPr>
          </a:p>
          <a:p>
            <a:pPr marL="342900" indent="-342900">
              <a:lnSpc>
                <a:spcPts val="3359"/>
              </a:lnSpc>
              <a:spcBef>
                <a:spcPct val="0"/>
              </a:spcBef>
              <a:buFont typeface="Arial" panose="020B0604020202020204" pitchFamily="34" charset="0"/>
              <a:buChar char="•"/>
            </a:pPr>
            <a:r>
              <a:rPr lang="en-US" sz="3600" b="1" dirty="0">
                <a:solidFill>
                  <a:schemeClr val="bg1"/>
                </a:solidFill>
                <a:latin typeface="Open Sans Light"/>
              </a:rPr>
              <a:t>Deploy </a:t>
            </a:r>
            <a:r>
              <a:rPr lang="en-US" sz="3600" dirty="0">
                <a:solidFill>
                  <a:schemeClr val="bg1"/>
                </a:solidFill>
                <a:latin typeface="Open Sans Light"/>
              </a:rPr>
              <a:t>Deep learning Models</a:t>
            </a:r>
            <a:r>
              <a:rPr lang="en-US" sz="3600" b="1" dirty="0">
                <a:solidFill>
                  <a:schemeClr val="bg1"/>
                </a:solidFill>
                <a:latin typeface="Open Sans Light"/>
              </a:rPr>
              <a:t> on IoT Devices </a:t>
            </a:r>
          </a:p>
        </p:txBody>
      </p:sp>
      <p:pic>
        <p:nvPicPr>
          <p:cNvPr id="30" name="Picture 29">
            <a:extLst>
              <a:ext uri="{FF2B5EF4-FFF2-40B4-BE49-F238E27FC236}">
                <a16:creationId xmlns:a16="http://schemas.microsoft.com/office/drawing/2014/main" id="{3C6D8B6D-939F-9845-814E-560C38BF4E5A}"/>
              </a:ext>
            </a:extLst>
          </p:cNvPr>
          <p:cNvPicPr>
            <a:picLocks noChangeAspect="1"/>
          </p:cNvPicPr>
          <p:nvPr/>
        </p:nvPicPr>
        <p:blipFill>
          <a:blip r:embed="rId5"/>
          <a:stretch>
            <a:fillRect/>
          </a:stretch>
        </p:blipFill>
        <p:spPr>
          <a:xfrm>
            <a:off x="14648705" y="372915"/>
            <a:ext cx="3179547" cy="1102243"/>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3000"/>
            <a:lum/>
          </a:blip>
          <a:srcRect/>
          <a:stretch>
            <a:fillRect/>
          </a:stretch>
        </a:blipFill>
        <a:effectLst/>
      </p:bgPr>
    </p:bg>
    <p:spTree>
      <p:nvGrpSpPr>
        <p:cNvPr id="1" name=""/>
        <p:cNvGrpSpPr/>
        <p:nvPr/>
      </p:nvGrpSpPr>
      <p:grpSpPr>
        <a:xfrm>
          <a:off x="0" y="0"/>
          <a:ext cx="0" cy="0"/>
          <a:chOff x="0" y="0"/>
          <a:chExt cx="0" cy="0"/>
        </a:xfrm>
      </p:grpSpPr>
      <p:grpSp>
        <p:nvGrpSpPr>
          <p:cNvPr id="2" name="Group 2"/>
          <p:cNvGrpSpPr/>
          <p:nvPr/>
        </p:nvGrpSpPr>
        <p:grpSpPr>
          <a:xfrm>
            <a:off x="1028700" y="858611"/>
            <a:ext cx="170089" cy="170089"/>
            <a:chOff x="0" y="0"/>
            <a:chExt cx="6350000" cy="6350000"/>
          </a:xfrm>
        </p:grpSpPr>
        <p:sp>
          <p:nvSpPr>
            <p:cNvPr id="3" name="Freeform 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D079"/>
            </a:solidFill>
          </p:spPr>
        </p:sp>
      </p:grpSp>
      <p:grpSp>
        <p:nvGrpSpPr>
          <p:cNvPr id="4" name="Group 4"/>
          <p:cNvGrpSpPr/>
          <p:nvPr/>
        </p:nvGrpSpPr>
        <p:grpSpPr>
          <a:xfrm>
            <a:off x="1352110" y="858611"/>
            <a:ext cx="170089" cy="170089"/>
            <a:chOff x="0" y="0"/>
            <a:chExt cx="6350000"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D079"/>
            </a:solidFill>
          </p:spPr>
        </p:sp>
      </p:grpSp>
      <p:grpSp>
        <p:nvGrpSpPr>
          <p:cNvPr id="6" name="Group 6"/>
          <p:cNvGrpSpPr/>
          <p:nvPr/>
        </p:nvGrpSpPr>
        <p:grpSpPr>
          <a:xfrm>
            <a:off x="1675520" y="858611"/>
            <a:ext cx="170089" cy="170089"/>
            <a:chOff x="0" y="0"/>
            <a:chExt cx="6350000" cy="6350000"/>
          </a:xfrm>
        </p:grpSpPr>
        <p:sp>
          <p:nvSpPr>
            <p:cNvPr id="7" name="Freeform 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D079"/>
            </a:solidFill>
          </p:spPr>
        </p:sp>
      </p:grpSp>
      <p:grpSp>
        <p:nvGrpSpPr>
          <p:cNvPr id="10" name="Group 10"/>
          <p:cNvGrpSpPr/>
          <p:nvPr/>
        </p:nvGrpSpPr>
        <p:grpSpPr>
          <a:xfrm>
            <a:off x="1038639" y="3137491"/>
            <a:ext cx="10670729" cy="3168508"/>
            <a:chOff x="0" y="0"/>
            <a:chExt cx="8073469" cy="2397292"/>
          </a:xfrm>
        </p:grpSpPr>
        <p:sp>
          <p:nvSpPr>
            <p:cNvPr id="11" name="Freeform 11"/>
            <p:cNvSpPr/>
            <p:nvPr/>
          </p:nvSpPr>
          <p:spPr>
            <a:xfrm>
              <a:off x="0" y="0"/>
              <a:ext cx="8073469" cy="2397292"/>
            </a:xfrm>
            <a:custGeom>
              <a:avLst/>
              <a:gdLst/>
              <a:ahLst/>
              <a:cxnLst/>
              <a:rect l="l" t="t" r="r" b="b"/>
              <a:pathLst>
                <a:path w="8073469" h="2397292">
                  <a:moveTo>
                    <a:pt x="7949009" y="2397292"/>
                  </a:moveTo>
                  <a:lnTo>
                    <a:pt x="124460" y="2397292"/>
                  </a:lnTo>
                  <a:cubicBezTo>
                    <a:pt x="55880" y="2397292"/>
                    <a:pt x="0" y="2341412"/>
                    <a:pt x="0" y="2272832"/>
                  </a:cubicBezTo>
                  <a:lnTo>
                    <a:pt x="0" y="124460"/>
                  </a:lnTo>
                  <a:cubicBezTo>
                    <a:pt x="0" y="55880"/>
                    <a:pt x="55880" y="0"/>
                    <a:pt x="124460" y="0"/>
                  </a:cubicBezTo>
                  <a:lnTo>
                    <a:pt x="7949009" y="0"/>
                  </a:lnTo>
                  <a:cubicBezTo>
                    <a:pt x="8017590" y="0"/>
                    <a:pt x="8073469" y="55880"/>
                    <a:pt x="8073469" y="124460"/>
                  </a:cubicBezTo>
                  <a:lnTo>
                    <a:pt x="8073469" y="2272832"/>
                  </a:lnTo>
                  <a:cubicBezTo>
                    <a:pt x="8073469" y="2341412"/>
                    <a:pt x="8017590" y="2397292"/>
                    <a:pt x="7949009" y="2397292"/>
                  </a:cubicBezTo>
                  <a:close/>
                </a:path>
              </a:pathLst>
            </a:custGeom>
            <a:solidFill>
              <a:srgbClr val="2D604A">
                <a:alpha val="89804"/>
              </a:srgbClr>
            </a:solidFill>
          </p:spPr>
        </p:sp>
      </p:grpSp>
      <p:sp>
        <p:nvSpPr>
          <p:cNvPr id="12" name="TextBox 12"/>
          <p:cNvSpPr txBox="1"/>
          <p:nvPr/>
        </p:nvSpPr>
        <p:spPr>
          <a:xfrm>
            <a:off x="1022453" y="3656629"/>
            <a:ext cx="10670729" cy="2056862"/>
          </a:xfrm>
          <a:prstGeom prst="rect">
            <a:avLst/>
          </a:prstGeom>
        </p:spPr>
        <p:txBody>
          <a:bodyPr lIns="0" tIns="0" rIns="0" bIns="0" rtlCol="0" anchor="t">
            <a:spAutoFit/>
          </a:bodyPr>
          <a:lstStyle/>
          <a:p>
            <a:pPr algn="ctr">
              <a:lnSpc>
                <a:spcPts val="16708"/>
              </a:lnSpc>
              <a:spcBef>
                <a:spcPct val="0"/>
              </a:spcBef>
            </a:pPr>
            <a:r>
              <a:rPr lang="en-US" sz="11934" dirty="0">
                <a:solidFill>
                  <a:srgbClr val="FFD079"/>
                </a:solidFill>
                <a:latin typeface="Raleway Bold"/>
              </a:rPr>
              <a:t>THANK YOU</a:t>
            </a:r>
          </a:p>
        </p:txBody>
      </p:sp>
      <p:pic>
        <p:nvPicPr>
          <p:cNvPr id="13" name="Picture 1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3612101">
            <a:off x="5950567" y="1384413"/>
            <a:ext cx="1156223" cy="987126"/>
          </a:xfrm>
          <a:prstGeom prst="rect">
            <a:avLst/>
          </a:prstGeom>
        </p:spPr>
      </p:pic>
      <p:pic>
        <p:nvPicPr>
          <p:cNvPr id="14" name="Picture 14"/>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19926">
            <a:off x="6894706" y="2044221"/>
            <a:ext cx="699137" cy="596888"/>
          </a:xfrm>
          <a:prstGeom prst="rect">
            <a:avLst/>
          </a:prstGeom>
        </p:spPr>
      </p:pic>
      <p:pic>
        <p:nvPicPr>
          <p:cNvPr id="15" name="Picture 15"/>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8666286" flipH="1">
            <a:off x="6740790" y="7037781"/>
            <a:ext cx="1006968" cy="859699"/>
          </a:xfrm>
          <a:prstGeom prst="rect">
            <a:avLst/>
          </a:prstGeom>
        </p:spPr>
      </p:pic>
      <p:pic>
        <p:nvPicPr>
          <p:cNvPr id="16" name="Picture 1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10647134" flipH="1">
            <a:off x="7360451" y="6742766"/>
            <a:ext cx="608887" cy="519837"/>
          </a:xfrm>
          <a:prstGeom prst="rect">
            <a:avLst/>
          </a:prstGeom>
        </p:spPr>
      </p:pic>
      <p:grpSp>
        <p:nvGrpSpPr>
          <p:cNvPr id="18" name="Group 18"/>
          <p:cNvGrpSpPr/>
          <p:nvPr/>
        </p:nvGrpSpPr>
        <p:grpSpPr>
          <a:xfrm>
            <a:off x="16917333" y="8772907"/>
            <a:ext cx="2223303" cy="2223303"/>
            <a:chOff x="0" y="0"/>
            <a:chExt cx="6350000" cy="6350000"/>
          </a:xfrm>
        </p:grpSpPr>
        <p:sp>
          <p:nvSpPr>
            <p:cNvPr id="19" name="Freeform 1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D079"/>
            </a:solidFill>
          </p:spPr>
        </p:sp>
      </p:grpSp>
      <p:sp>
        <p:nvSpPr>
          <p:cNvPr id="21" name="TextBox 20">
            <a:extLst>
              <a:ext uri="{FF2B5EF4-FFF2-40B4-BE49-F238E27FC236}">
                <a16:creationId xmlns:a16="http://schemas.microsoft.com/office/drawing/2014/main" id="{018276EC-B1C5-E843-92D6-EB313EAA3F06}"/>
              </a:ext>
            </a:extLst>
          </p:cNvPr>
          <p:cNvSpPr txBox="1"/>
          <p:nvPr/>
        </p:nvSpPr>
        <p:spPr>
          <a:xfrm>
            <a:off x="4784272" y="5318062"/>
            <a:ext cx="9568542" cy="369332"/>
          </a:xfrm>
          <a:prstGeom prst="rect">
            <a:avLst/>
          </a:prstGeom>
          <a:noFill/>
        </p:spPr>
        <p:txBody>
          <a:bodyPr wrap="square">
            <a:spAutoFit/>
          </a:bodyPr>
          <a:lstStyle/>
          <a:p>
            <a:pPr algn="l"/>
            <a:endParaRPr lang="en-SA" b="0" i="0" u="none" strike="noStrike" dirty="0">
              <a:solidFill>
                <a:srgbClr val="000000"/>
              </a:solidFill>
              <a:effectLst/>
            </a:endParaRPr>
          </a:p>
        </p:txBody>
      </p:sp>
      <p:sp>
        <p:nvSpPr>
          <p:cNvPr id="23" name="TextBox 22">
            <a:extLst>
              <a:ext uri="{FF2B5EF4-FFF2-40B4-BE49-F238E27FC236}">
                <a16:creationId xmlns:a16="http://schemas.microsoft.com/office/drawing/2014/main" id="{12701BE6-1A15-194B-99D2-734AD2F98E14}"/>
              </a:ext>
            </a:extLst>
          </p:cNvPr>
          <p:cNvSpPr txBox="1"/>
          <p:nvPr/>
        </p:nvSpPr>
        <p:spPr>
          <a:xfrm>
            <a:off x="4784272" y="5318062"/>
            <a:ext cx="9568542" cy="369332"/>
          </a:xfrm>
          <a:prstGeom prst="rect">
            <a:avLst/>
          </a:prstGeom>
          <a:noFill/>
        </p:spPr>
        <p:txBody>
          <a:bodyPr wrap="square">
            <a:spAutoFit/>
          </a:bodyPr>
          <a:lstStyle/>
          <a:p>
            <a:pPr algn="l"/>
            <a:endParaRPr lang="en-SA" b="0" i="0" u="none" strike="noStrike" dirty="0">
              <a:solidFill>
                <a:srgbClr val="000000"/>
              </a:solidFill>
              <a:effectLst/>
            </a:endParaRPr>
          </a:p>
        </p:txBody>
      </p:sp>
      <p:sp>
        <p:nvSpPr>
          <p:cNvPr id="25" name="TextBox 24">
            <a:extLst>
              <a:ext uri="{FF2B5EF4-FFF2-40B4-BE49-F238E27FC236}">
                <a16:creationId xmlns:a16="http://schemas.microsoft.com/office/drawing/2014/main" id="{E99E78A4-355A-034B-B193-256A46F8B412}"/>
              </a:ext>
            </a:extLst>
          </p:cNvPr>
          <p:cNvSpPr txBox="1"/>
          <p:nvPr/>
        </p:nvSpPr>
        <p:spPr>
          <a:xfrm>
            <a:off x="4784272" y="5318062"/>
            <a:ext cx="9568542" cy="369332"/>
          </a:xfrm>
          <a:prstGeom prst="rect">
            <a:avLst/>
          </a:prstGeom>
          <a:noFill/>
        </p:spPr>
        <p:txBody>
          <a:bodyPr wrap="square">
            <a:spAutoFit/>
          </a:bodyPr>
          <a:lstStyle/>
          <a:p>
            <a:pPr algn="l"/>
            <a:endParaRPr lang="en-SA" b="0" i="0" u="none" strike="noStrike" dirty="0">
              <a:solidFill>
                <a:srgbClr val="000000"/>
              </a:solidFill>
              <a:effectLst/>
            </a:endParaRPr>
          </a:p>
        </p:txBody>
      </p:sp>
      <p:sp>
        <p:nvSpPr>
          <p:cNvPr id="27" name="TextBox 26">
            <a:extLst>
              <a:ext uri="{FF2B5EF4-FFF2-40B4-BE49-F238E27FC236}">
                <a16:creationId xmlns:a16="http://schemas.microsoft.com/office/drawing/2014/main" id="{B6E62A49-3390-0E4C-B6D1-128C38053933}"/>
              </a:ext>
            </a:extLst>
          </p:cNvPr>
          <p:cNvSpPr txBox="1"/>
          <p:nvPr/>
        </p:nvSpPr>
        <p:spPr>
          <a:xfrm>
            <a:off x="4784272" y="5318062"/>
            <a:ext cx="9568542" cy="369332"/>
          </a:xfrm>
          <a:prstGeom prst="rect">
            <a:avLst/>
          </a:prstGeom>
          <a:noFill/>
        </p:spPr>
        <p:txBody>
          <a:bodyPr wrap="square">
            <a:spAutoFit/>
          </a:bodyPr>
          <a:lstStyle/>
          <a:p>
            <a:pPr algn="l"/>
            <a:endParaRPr lang="en-SA" b="0" i="0" u="none" strike="noStrike" dirty="0">
              <a:solidFill>
                <a:srgbClr val="000000"/>
              </a:solidFill>
              <a:effectLst/>
            </a:endParaRPr>
          </a:p>
        </p:txBody>
      </p:sp>
      <p:pic>
        <p:nvPicPr>
          <p:cNvPr id="28" name="Picture 27">
            <a:extLst>
              <a:ext uri="{FF2B5EF4-FFF2-40B4-BE49-F238E27FC236}">
                <a16:creationId xmlns:a16="http://schemas.microsoft.com/office/drawing/2014/main" id="{D25C0517-BC82-7341-ABB4-1B60F0B151E4}"/>
              </a:ext>
            </a:extLst>
          </p:cNvPr>
          <p:cNvPicPr>
            <a:picLocks noChangeAspect="1"/>
          </p:cNvPicPr>
          <p:nvPr/>
        </p:nvPicPr>
        <p:blipFill>
          <a:blip r:embed="rId5"/>
          <a:stretch>
            <a:fillRect/>
          </a:stretch>
        </p:blipFill>
        <p:spPr>
          <a:xfrm>
            <a:off x="14856063" y="307489"/>
            <a:ext cx="3179547" cy="1102243"/>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3000"/>
            <a:lum/>
          </a:blip>
          <a:srcRect/>
          <a:stretch>
            <a:fillRect t="-39000" b="-39000"/>
          </a:stretch>
        </a:blipFill>
        <a:effectLst/>
      </p:bgPr>
    </p:bg>
    <p:spTree>
      <p:nvGrpSpPr>
        <p:cNvPr id="1" name=""/>
        <p:cNvGrpSpPr/>
        <p:nvPr/>
      </p:nvGrpSpPr>
      <p:grpSpPr>
        <a:xfrm>
          <a:off x="0" y="0"/>
          <a:ext cx="0" cy="0"/>
          <a:chOff x="0" y="0"/>
          <a:chExt cx="0" cy="0"/>
        </a:xfrm>
      </p:grpSpPr>
      <p:sp>
        <p:nvSpPr>
          <p:cNvPr id="38" name="TextBox 38"/>
          <p:cNvSpPr txBox="1"/>
          <p:nvPr/>
        </p:nvSpPr>
        <p:spPr>
          <a:xfrm>
            <a:off x="905799" y="1333500"/>
            <a:ext cx="8221636" cy="991938"/>
          </a:xfrm>
          <a:prstGeom prst="rect">
            <a:avLst/>
          </a:prstGeom>
        </p:spPr>
        <p:txBody>
          <a:bodyPr wrap="square" lIns="0" tIns="0" rIns="0" bIns="0" rtlCol="0" anchor="t">
            <a:spAutoFit/>
          </a:bodyPr>
          <a:lstStyle/>
          <a:p>
            <a:pPr>
              <a:lnSpc>
                <a:spcPts val="8400"/>
              </a:lnSpc>
              <a:spcBef>
                <a:spcPct val="0"/>
              </a:spcBef>
            </a:pPr>
            <a:r>
              <a:rPr lang="en-US" sz="6000" dirty="0">
                <a:solidFill>
                  <a:srgbClr val="2D604A"/>
                </a:solidFill>
                <a:latin typeface="Raleway Bold"/>
              </a:rPr>
              <a:t>References:</a:t>
            </a:r>
          </a:p>
        </p:txBody>
      </p:sp>
      <p:grpSp>
        <p:nvGrpSpPr>
          <p:cNvPr id="41" name="Group 41"/>
          <p:cNvGrpSpPr/>
          <p:nvPr/>
        </p:nvGrpSpPr>
        <p:grpSpPr>
          <a:xfrm>
            <a:off x="16917333" y="8772907"/>
            <a:ext cx="2223303" cy="2223303"/>
            <a:chOff x="0" y="0"/>
            <a:chExt cx="6350000" cy="6350000"/>
          </a:xfrm>
        </p:grpSpPr>
        <p:sp>
          <p:nvSpPr>
            <p:cNvPr id="42" name="Freeform 42"/>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D079"/>
            </a:solidFill>
          </p:spPr>
        </p:sp>
      </p:grpSp>
      <p:grpSp>
        <p:nvGrpSpPr>
          <p:cNvPr id="43" name="Group 2">
            <a:extLst>
              <a:ext uri="{FF2B5EF4-FFF2-40B4-BE49-F238E27FC236}">
                <a16:creationId xmlns:a16="http://schemas.microsoft.com/office/drawing/2014/main" id="{BD683165-FE4F-6F4A-B29C-D86CAF4F4973}"/>
              </a:ext>
            </a:extLst>
          </p:cNvPr>
          <p:cNvGrpSpPr/>
          <p:nvPr/>
        </p:nvGrpSpPr>
        <p:grpSpPr>
          <a:xfrm>
            <a:off x="2819400" y="2932471"/>
            <a:ext cx="13343601" cy="6021029"/>
            <a:chOff x="0" y="0"/>
            <a:chExt cx="4933464" cy="2328539"/>
          </a:xfrm>
          <a:solidFill>
            <a:schemeClr val="bg1">
              <a:alpha val="68000"/>
            </a:schemeClr>
          </a:solidFill>
        </p:grpSpPr>
        <p:sp>
          <p:nvSpPr>
            <p:cNvPr id="44" name="Freeform 3">
              <a:extLst>
                <a:ext uri="{FF2B5EF4-FFF2-40B4-BE49-F238E27FC236}">
                  <a16:creationId xmlns:a16="http://schemas.microsoft.com/office/drawing/2014/main" id="{77FAB6A7-1CAE-C84A-9A96-D66570752412}"/>
                </a:ext>
              </a:extLst>
            </p:cNvPr>
            <p:cNvSpPr/>
            <p:nvPr/>
          </p:nvSpPr>
          <p:spPr>
            <a:xfrm>
              <a:off x="0" y="0"/>
              <a:ext cx="4933464" cy="2328539"/>
            </a:xfrm>
            <a:custGeom>
              <a:avLst/>
              <a:gdLst/>
              <a:ahLst/>
              <a:cxnLst/>
              <a:rect l="l" t="t" r="r" b="b"/>
              <a:pathLst>
                <a:path w="4933464" h="2328539">
                  <a:moveTo>
                    <a:pt x="4809004" y="2328539"/>
                  </a:moveTo>
                  <a:lnTo>
                    <a:pt x="124460" y="2328539"/>
                  </a:lnTo>
                  <a:cubicBezTo>
                    <a:pt x="55880" y="2328539"/>
                    <a:pt x="0" y="2272659"/>
                    <a:pt x="0" y="2204079"/>
                  </a:cubicBezTo>
                  <a:lnTo>
                    <a:pt x="0" y="124460"/>
                  </a:lnTo>
                  <a:cubicBezTo>
                    <a:pt x="0" y="55880"/>
                    <a:pt x="55880" y="0"/>
                    <a:pt x="124460" y="0"/>
                  </a:cubicBezTo>
                  <a:lnTo>
                    <a:pt x="4809004" y="0"/>
                  </a:lnTo>
                  <a:cubicBezTo>
                    <a:pt x="4877584" y="0"/>
                    <a:pt x="4933464" y="55880"/>
                    <a:pt x="4933464" y="124460"/>
                  </a:cubicBezTo>
                  <a:lnTo>
                    <a:pt x="4933464" y="2204079"/>
                  </a:lnTo>
                  <a:cubicBezTo>
                    <a:pt x="4933464" y="2272659"/>
                    <a:pt x="4877584" y="2328539"/>
                    <a:pt x="4809004" y="2328539"/>
                  </a:cubicBezTo>
                  <a:close/>
                </a:path>
              </a:pathLst>
            </a:custGeom>
            <a:grpFill/>
          </p:spPr>
        </p:sp>
      </p:grpSp>
      <p:sp>
        <p:nvSpPr>
          <p:cNvPr id="45" name="TextBox 39">
            <a:extLst>
              <a:ext uri="{FF2B5EF4-FFF2-40B4-BE49-F238E27FC236}">
                <a16:creationId xmlns:a16="http://schemas.microsoft.com/office/drawing/2014/main" id="{0D43CFF9-DE74-FA4F-81D9-E31BFDFADE85}"/>
              </a:ext>
            </a:extLst>
          </p:cNvPr>
          <p:cNvSpPr txBox="1"/>
          <p:nvPr/>
        </p:nvSpPr>
        <p:spPr>
          <a:xfrm>
            <a:off x="3962400" y="3924300"/>
            <a:ext cx="9525000" cy="4770537"/>
          </a:xfrm>
          <a:prstGeom prst="rect">
            <a:avLst/>
          </a:prstGeom>
        </p:spPr>
        <p:txBody>
          <a:bodyPr wrap="square" lIns="0" tIns="0" rIns="0" bIns="0" rtlCol="0" anchor="t">
            <a:spAutoFit/>
          </a:bodyPr>
          <a:lstStyle/>
          <a:p>
            <a:pPr marL="457200" indent="-457200">
              <a:lnSpc>
                <a:spcPts val="3079"/>
              </a:lnSpc>
              <a:spcBef>
                <a:spcPct val="0"/>
              </a:spcBef>
              <a:buFont typeface="Arial" panose="020B0604020202020204" pitchFamily="34" charset="0"/>
              <a:buChar char="•"/>
            </a:pPr>
            <a:r>
              <a:rPr lang="en-US" sz="2800" dirty="0">
                <a:solidFill>
                  <a:srgbClr val="000000"/>
                </a:solidFill>
                <a:latin typeface="Arimo"/>
              </a:rPr>
              <a:t>Dataset: https: </a:t>
            </a:r>
            <a:r>
              <a:rPr lang="en-US" sz="2800" dirty="0">
                <a:solidFill>
                  <a:srgbClr val="000000"/>
                </a:solidFill>
                <a:latin typeface="Arimo"/>
                <a:hlinkClick r:id="rId3"/>
              </a:rPr>
              <a:t>www.kaggle.com/emmarex/plantdisease</a:t>
            </a:r>
            <a:endParaRPr lang="en-US" sz="2800" dirty="0">
              <a:solidFill>
                <a:srgbClr val="000000"/>
              </a:solidFill>
              <a:latin typeface="Arimo"/>
            </a:endParaRPr>
          </a:p>
          <a:p>
            <a:pPr>
              <a:lnSpc>
                <a:spcPts val="3079"/>
              </a:lnSpc>
              <a:spcBef>
                <a:spcPct val="0"/>
              </a:spcBef>
            </a:pPr>
            <a:endParaRPr lang="en-US" sz="2800" dirty="0">
              <a:solidFill>
                <a:srgbClr val="000000"/>
              </a:solidFill>
              <a:latin typeface="Arimo"/>
            </a:endParaRPr>
          </a:p>
          <a:p>
            <a:pPr marL="457200" indent="-457200">
              <a:lnSpc>
                <a:spcPts val="3079"/>
              </a:lnSpc>
              <a:spcBef>
                <a:spcPct val="0"/>
              </a:spcBef>
              <a:buFont typeface="Arial" panose="020B0604020202020204" pitchFamily="34" charset="0"/>
              <a:buChar char="•"/>
            </a:pPr>
            <a:r>
              <a:rPr lang="en-US" sz="2800" dirty="0">
                <a:solidFill>
                  <a:srgbClr val="000000"/>
                </a:solidFill>
                <a:latin typeface="Arimo"/>
              </a:rPr>
              <a:t>Saudi Vision: </a:t>
            </a:r>
            <a:r>
              <a:rPr lang="en-US" sz="2800" dirty="0">
                <a:solidFill>
                  <a:srgbClr val="000000"/>
                </a:solidFill>
                <a:latin typeface="Arimo"/>
                <a:hlinkClick r:id="rId4"/>
              </a:rPr>
              <a:t>https://www.vision2030.gov.sa/v2030/a-sustainable-saudi-vision/</a:t>
            </a:r>
            <a:endParaRPr lang="en-US" sz="2800" dirty="0">
              <a:solidFill>
                <a:srgbClr val="000000"/>
              </a:solidFill>
              <a:latin typeface="Arimo"/>
            </a:endParaRPr>
          </a:p>
          <a:p>
            <a:pPr marL="457200" indent="-457200">
              <a:lnSpc>
                <a:spcPts val="3079"/>
              </a:lnSpc>
              <a:spcBef>
                <a:spcPct val="0"/>
              </a:spcBef>
              <a:buFont typeface="Arial" panose="020B0604020202020204" pitchFamily="34" charset="0"/>
              <a:buChar char="•"/>
            </a:pPr>
            <a:endParaRPr lang="en-US" sz="2800" dirty="0">
              <a:solidFill>
                <a:srgbClr val="000000"/>
              </a:solidFill>
              <a:latin typeface="Arimo"/>
            </a:endParaRPr>
          </a:p>
          <a:p>
            <a:pPr marL="457200" indent="-457200">
              <a:lnSpc>
                <a:spcPts val="3079"/>
              </a:lnSpc>
              <a:spcBef>
                <a:spcPct val="0"/>
              </a:spcBef>
              <a:buFont typeface="Arial" panose="020B0604020202020204" pitchFamily="34" charset="0"/>
              <a:buChar char="•"/>
            </a:pPr>
            <a:r>
              <a:rPr lang="en-US" sz="2800" dirty="0">
                <a:solidFill>
                  <a:srgbClr val="000000"/>
                </a:solidFill>
                <a:latin typeface="Arimo"/>
              </a:rPr>
              <a:t>TensorFlow-IoT: </a:t>
            </a:r>
            <a:r>
              <a:rPr lang="en-US" sz="2800" dirty="0">
                <a:solidFill>
                  <a:srgbClr val="000000"/>
                </a:solidFill>
                <a:latin typeface="Arimo"/>
                <a:hlinkClick r:id="rId5"/>
              </a:rPr>
              <a:t>https://www.tensorflow.org/lite</a:t>
            </a:r>
            <a:endParaRPr lang="en-US" sz="2800" dirty="0">
              <a:solidFill>
                <a:srgbClr val="000000"/>
              </a:solidFill>
              <a:latin typeface="Arimo"/>
            </a:endParaRPr>
          </a:p>
          <a:p>
            <a:pPr marL="457200" indent="-457200">
              <a:lnSpc>
                <a:spcPts val="3079"/>
              </a:lnSpc>
              <a:spcBef>
                <a:spcPct val="0"/>
              </a:spcBef>
              <a:buFont typeface="Arial" panose="020B0604020202020204" pitchFamily="34" charset="0"/>
              <a:buChar char="•"/>
            </a:pPr>
            <a:endParaRPr lang="en-US" sz="2800" dirty="0">
              <a:solidFill>
                <a:srgbClr val="000000"/>
              </a:solidFill>
              <a:latin typeface="Arimo"/>
            </a:endParaRPr>
          </a:p>
          <a:p>
            <a:pPr marL="457200" indent="-457200">
              <a:lnSpc>
                <a:spcPts val="3079"/>
              </a:lnSpc>
              <a:spcBef>
                <a:spcPct val="0"/>
              </a:spcBef>
              <a:buFont typeface="Arial" panose="020B0604020202020204" pitchFamily="34" charset="0"/>
              <a:buChar char="•"/>
            </a:pPr>
            <a:r>
              <a:rPr lang="en-US" sz="2800" dirty="0">
                <a:solidFill>
                  <a:srgbClr val="000000"/>
                </a:solidFill>
                <a:latin typeface="Arimo"/>
              </a:rPr>
              <a:t>Project code: </a:t>
            </a:r>
            <a:r>
              <a:rPr lang="en-US" sz="2800" dirty="0">
                <a:solidFill>
                  <a:srgbClr val="000000"/>
                </a:solidFill>
                <a:latin typeface="Arimo"/>
                <a:hlinkClick r:id="rId6"/>
              </a:rPr>
              <a:t>https://github.com/FatimaAlharbi/SDAIA-DataScience-bootcamp.git</a:t>
            </a:r>
            <a:r>
              <a:rPr lang="en-US" sz="2800" dirty="0">
                <a:solidFill>
                  <a:srgbClr val="000000"/>
                </a:solidFill>
                <a:latin typeface="Arimo"/>
              </a:rPr>
              <a:t> </a:t>
            </a:r>
          </a:p>
          <a:p>
            <a:pPr>
              <a:lnSpc>
                <a:spcPts val="3079"/>
              </a:lnSpc>
              <a:spcBef>
                <a:spcPct val="0"/>
              </a:spcBef>
            </a:pPr>
            <a:endParaRPr lang="en-US" sz="2800" dirty="0">
              <a:solidFill>
                <a:srgbClr val="000000"/>
              </a:solidFill>
              <a:latin typeface="Arimo"/>
            </a:endParaRPr>
          </a:p>
          <a:p>
            <a:pPr marL="457200" indent="-457200">
              <a:lnSpc>
                <a:spcPts val="3079"/>
              </a:lnSpc>
              <a:spcBef>
                <a:spcPct val="0"/>
              </a:spcBef>
              <a:buFont typeface="Arial" panose="020B0604020202020204" pitchFamily="34" charset="0"/>
              <a:buChar char="•"/>
            </a:pPr>
            <a:endParaRPr lang="en-US" sz="2800" dirty="0">
              <a:solidFill>
                <a:srgbClr val="000000"/>
              </a:solidFill>
              <a:latin typeface="Arimo"/>
            </a:endParaRPr>
          </a:p>
          <a:p>
            <a:pPr marL="457200" indent="-457200">
              <a:lnSpc>
                <a:spcPts val="3079"/>
              </a:lnSpc>
              <a:spcBef>
                <a:spcPct val="0"/>
              </a:spcBef>
              <a:buFont typeface="Arial" panose="020B0604020202020204" pitchFamily="34" charset="0"/>
              <a:buChar char="•"/>
            </a:pPr>
            <a:endParaRPr lang="en-US" sz="2800" dirty="0">
              <a:solidFill>
                <a:srgbClr val="000000"/>
              </a:solidFill>
              <a:latin typeface="Arimo"/>
            </a:endParaRPr>
          </a:p>
        </p:txBody>
      </p:sp>
      <p:pic>
        <p:nvPicPr>
          <p:cNvPr id="46" name="Picture 45">
            <a:extLst>
              <a:ext uri="{FF2B5EF4-FFF2-40B4-BE49-F238E27FC236}">
                <a16:creationId xmlns:a16="http://schemas.microsoft.com/office/drawing/2014/main" id="{1B0F9C75-2FC3-7743-826E-0C02D2E62CB1}"/>
              </a:ext>
            </a:extLst>
          </p:cNvPr>
          <p:cNvPicPr>
            <a:picLocks noChangeAspect="1"/>
          </p:cNvPicPr>
          <p:nvPr/>
        </p:nvPicPr>
        <p:blipFill>
          <a:blip r:embed="rId7"/>
          <a:stretch>
            <a:fillRect/>
          </a:stretch>
        </p:blipFill>
        <p:spPr>
          <a:xfrm>
            <a:off x="14856063" y="307489"/>
            <a:ext cx="3179547" cy="1102243"/>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3000"/>
            <a:lum/>
          </a:blip>
          <a:srcRect/>
          <a:stretch>
            <a:fillRect t="-9000" b="-9000"/>
          </a:stretch>
        </a:blipFill>
        <a:effectLst/>
      </p:bgPr>
    </p:bg>
    <p:spTree>
      <p:nvGrpSpPr>
        <p:cNvPr id="1" name=""/>
        <p:cNvGrpSpPr/>
        <p:nvPr/>
      </p:nvGrpSpPr>
      <p:grpSpPr>
        <a:xfrm>
          <a:off x="0" y="0"/>
          <a:ext cx="0" cy="0"/>
          <a:chOff x="0" y="0"/>
          <a:chExt cx="0" cy="0"/>
        </a:xfrm>
      </p:grpSpPr>
      <p:sp>
        <p:nvSpPr>
          <p:cNvPr id="34" name="TextBox 34"/>
          <p:cNvSpPr txBox="1"/>
          <p:nvPr/>
        </p:nvSpPr>
        <p:spPr>
          <a:xfrm>
            <a:off x="1066800" y="1527988"/>
            <a:ext cx="7658100" cy="991938"/>
          </a:xfrm>
          <a:prstGeom prst="rect">
            <a:avLst/>
          </a:prstGeom>
        </p:spPr>
        <p:txBody>
          <a:bodyPr lIns="0" tIns="0" rIns="0" bIns="0" rtlCol="0" anchor="t">
            <a:spAutoFit/>
          </a:bodyPr>
          <a:lstStyle/>
          <a:p>
            <a:pPr>
              <a:lnSpc>
                <a:spcPts val="8400"/>
              </a:lnSpc>
              <a:spcBef>
                <a:spcPct val="0"/>
              </a:spcBef>
            </a:pPr>
            <a:r>
              <a:rPr lang="en-US" sz="6000" dirty="0">
                <a:solidFill>
                  <a:srgbClr val="2D604A"/>
                </a:solidFill>
                <a:latin typeface="Raleway Bold"/>
              </a:rPr>
              <a:t>Table of Contents:</a:t>
            </a:r>
          </a:p>
        </p:txBody>
      </p:sp>
      <p:grpSp>
        <p:nvGrpSpPr>
          <p:cNvPr id="35" name="Group 35"/>
          <p:cNvGrpSpPr/>
          <p:nvPr/>
        </p:nvGrpSpPr>
        <p:grpSpPr>
          <a:xfrm>
            <a:off x="16917333" y="8772907"/>
            <a:ext cx="2223303" cy="2223303"/>
            <a:chOff x="0" y="0"/>
            <a:chExt cx="6350000" cy="6350000"/>
          </a:xfrm>
        </p:grpSpPr>
        <p:sp>
          <p:nvSpPr>
            <p:cNvPr id="36" name="Freeform 36"/>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D079"/>
            </a:solidFill>
          </p:spPr>
        </p:sp>
      </p:grpSp>
      <p:sp>
        <p:nvSpPr>
          <p:cNvPr id="37" name="TextBox 32">
            <a:extLst>
              <a:ext uri="{FF2B5EF4-FFF2-40B4-BE49-F238E27FC236}">
                <a16:creationId xmlns:a16="http://schemas.microsoft.com/office/drawing/2014/main" id="{003DE9C0-81AF-0B4C-8313-908F974719F6}"/>
              </a:ext>
            </a:extLst>
          </p:cNvPr>
          <p:cNvSpPr txBox="1"/>
          <p:nvPr/>
        </p:nvSpPr>
        <p:spPr>
          <a:xfrm>
            <a:off x="9753600" y="2023957"/>
            <a:ext cx="6096000" cy="8617744"/>
          </a:xfrm>
          <a:prstGeom prst="rect">
            <a:avLst/>
          </a:prstGeom>
        </p:spPr>
        <p:txBody>
          <a:bodyPr wrap="square" lIns="0" tIns="0" rIns="0" bIns="0" rtlCol="0" anchor="t">
            <a:spAutoFit/>
          </a:bodyPr>
          <a:lstStyle/>
          <a:p>
            <a:pPr marL="342900" indent="-342900">
              <a:lnSpc>
                <a:spcPts val="3212"/>
              </a:lnSpc>
              <a:spcBef>
                <a:spcPct val="0"/>
              </a:spcBef>
              <a:buFont typeface="Arial" panose="020B0604020202020204" pitchFamily="34" charset="0"/>
              <a:buChar char="•"/>
            </a:pPr>
            <a:r>
              <a:rPr lang="en-US" sz="2800" b="1" dirty="0">
                <a:solidFill>
                  <a:srgbClr val="2D604A"/>
                </a:solidFill>
                <a:latin typeface="Open Sans Bold"/>
              </a:rPr>
              <a:t>Introduction and Motivation</a:t>
            </a:r>
          </a:p>
          <a:p>
            <a:pPr>
              <a:lnSpc>
                <a:spcPts val="3212"/>
              </a:lnSpc>
              <a:spcBef>
                <a:spcPct val="0"/>
              </a:spcBef>
            </a:pPr>
            <a:r>
              <a:rPr lang="en-US" sz="2800" b="1" dirty="0">
                <a:solidFill>
                  <a:srgbClr val="2D604A"/>
                </a:solidFill>
                <a:latin typeface="Open Sans Bold"/>
              </a:rPr>
              <a:t> </a:t>
            </a:r>
          </a:p>
          <a:p>
            <a:pPr marL="342900" indent="-342900">
              <a:lnSpc>
                <a:spcPts val="3212"/>
              </a:lnSpc>
              <a:spcBef>
                <a:spcPct val="0"/>
              </a:spcBef>
              <a:buFont typeface="Arial" panose="020B0604020202020204" pitchFamily="34" charset="0"/>
              <a:buChar char="•"/>
            </a:pPr>
            <a:r>
              <a:rPr lang="en-US" sz="2800" b="1" dirty="0">
                <a:solidFill>
                  <a:srgbClr val="2D604A"/>
                </a:solidFill>
                <a:latin typeface="Open Sans Bold"/>
              </a:rPr>
              <a:t>Stages of Implementing</a:t>
            </a:r>
          </a:p>
          <a:p>
            <a:pPr>
              <a:lnSpc>
                <a:spcPts val="3212"/>
              </a:lnSpc>
              <a:spcBef>
                <a:spcPct val="0"/>
              </a:spcBef>
            </a:pPr>
            <a:endParaRPr lang="en-US" sz="2800" b="1" dirty="0">
              <a:solidFill>
                <a:srgbClr val="2D604A"/>
              </a:solidFill>
              <a:latin typeface="Open Sans Bold"/>
            </a:endParaRPr>
          </a:p>
          <a:p>
            <a:pPr marL="342900" indent="-342900">
              <a:lnSpc>
                <a:spcPts val="3212"/>
              </a:lnSpc>
              <a:spcBef>
                <a:spcPct val="0"/>
              </a:spcBef>
              <a:buFont typeface="Arial" panose="020B0604020202020204" pitchFamily="34" charset="0"/>
              <a:buChar char="•"/>
            </a:pPr>
            <a:r>
              <a:rPr lang="en-US" sz="2800" b="1" dirty="0">
                <a:solidFill>
                  <a:srgbClr val="2D604A"/>
                </a:solidFill>
                <a:latin typeface="Open Sans Bold"/>
              </a:rPr>
              <a:t>Data Collecting </a:t>
            </a:r>
          </a:p>
          <a:p>
            <a:pPr>
              <a:lnSpc>
                <a:spcPts val="3212"/>
              </a:lnSpc>
              <a:spcBef>
                <a:spcPct val="0"/>
              </a:spcBef>
            </a:pPr>
            <a:endParaRPr lang="en-US" sz="2800" b="1" dirty="0">
              <a:solidFill>
                <a:srgbClr val="2D604A"/>
              </a:solidFill>
              <a:latin typeface="Open Sans Bold"/>
            </a:endParaRPr>
          </a:p>
          <a:p>
            <a:pPr marL="342900" indent="-342900">
              <a:lnSpc>
                <a:spcPts val="3212"/>
              </a:lnSpc>
              <a:spcBef>
                <a:spcPct val="0"/>
              </a:spcBef>
              <a:buFont typeface="Arial" panose="020B0604020202020204" pitchFamily="34" charset="0"/>
              <a:buChar char="•"/>
            </a:pPr>
            <a:r>
              <a:rPr lang="en-US" sz="2800" b="1" dirty="0">
                <a:solidFill>
                  <a:srgbClr val="2D604A"/>
                </a:solidFill>
                <a:latin typeface="Open Sans Bold"/>
              </a:rPr>
              <a:t>Data Visualization</a:t>
            </a:r>
          </a:p>
          <a:p>
            <a:pPr>
              <a:lnSpc>
                <a:spcPts val="3212"/>
              </a:lnSpc>
              <a:spcBef>
                <a:spcPct val="0"/>
              </a:spcBef>
            </a:pPr>
            <a:endParaRPr lang="en-US" sz="2800" b="1" dirty="0">
              <a:solidFill>
                <a:srgbClr val="2D604A"/>
              </a:solidFill>
              <a:latin typeface="Open Sans Bold"/>
            </a:endParaRPr>
          </a:p>
          <a:p>
            <a:pPr marL="342900" indent="-342900">
              <a:lnSpc>
                <a:spcPts val="3212"/>
              </a:lnSpc>
              <a:spcBef>
                <a:spcPct val="0"/>
              </a:spcBef>
              <a:buFont typeface="Arial" panose="020B0604020202020204" pitchFamily="34" charset="0"/>
              <a:buChar char="•"/>
            </a:pPr>
            <a:r>
              <a:rPr lang="en-US" sz="2800" b="1" dirty="0">
                <a:solidFill>
                  <a:srgbClr val="2D604A"/>
                </a:solidFill>
                <a:latin typeface="Open Sans Bold"/>
              </a:rPr>
              <a:t>Model Building</a:t>
            </a:r>
          </a:p>
          <a:p>
            <a:pPr>
              <a:lnSpc>
                <a:spcPts val="3212"/>
              </a:lnSpc>
              <a:spcBef>
                <a:spcPct val="0"/>
              </a:spcBef>
            </a:pPr>
            <a:endParaRPr lang="en-US" sz="2800" b="1" dirty="0">
              <a:solidFill>
                <a:srgbClr val="2D604A"/>
              </a:solidFill>
              <a:latin typeface="Open Sans Bold"/>
            </a:endParaRPr>
          </a:p>
          <a:p>
            <a:pPr marL="342900" indent="-342900">
              <a:lnSpc>
                <a:spcPts val="3212"/>
              </a:lnSpc>
              <a:spcBef>
                <a:spcPct val="0"/>
              </a:spcBef>
              <a:buFont typeface="Arial" panose="020B0604020202020204" pitchFamily="34" charset="0"/>
              <a:buChar char="•"/>
            </a:pPr>
            <a:r>
              <a:rPr lang="en-US" sz="2800" b="1" dirty="0">
                <a:solidFill>
                  <a:srgbClr val="2D604A"/>
                </a:solidFill>
                <a:latin typeface="Open Sans Bold"/>
              </a:rPr>
              <a:t>Model Architecture</a:t>
            </a:r>
          </a:p>
          <a:p>
            <a:pPr>
              <a:lnSpc>
                <a:spcPts val="3212"/>
              </a:lnSpc>
              <a:spcBef>
                <a:spcPct val="0"/>
              </a:spcBef>
            </a:pPr>
            <a:endParaRPr lang="en-US" sz="2800" b="1" dirty="0">
              <a:solidFill>
                <a:srgbClr val="2D604A"/>
              </a:solidFill>
              <a:latin typeface="Open Sans Bold"/>
            </a:endParaRPr>
          </a:p>
          <a:p>
            <a:pPr marL="342900" indent="-342900">
              <a:lnSpc>
                <a:spcPts val="3212"/>
              </a:lnSpc>
              <a:spcBef>
                <a:spcPct val="0"/>
              </a:spcBef>
              <a:buFont typeface="Arial" panose="020B0604020202020204" pitchFamily="34" charset="0"/>
              <a:buChar char="•"/>
            </a:pPr>
            <a:r>
              <a:rPr lang="en-US" sz="2800" b="1" dirty="0">
                <a:solidFill>
                  <a:srgbClr val="2D604A"/>
                </a:solidFill>
                <a:latin typeface="Open Sans Bold"/>
              </a:rPr>
              <a:t>Model Accuracy</a:t>
            </a:r>
          </a:p>
          <a:p>
            <a:pPr>
              <a:lnSpc>
                <a:spcPts val="3212"/>
              </a:lnSpc>
              <a:spcBef>
                <a:spcPct val="0"/>
              </a:spcBef>
            </a:pPr>
            <a:endParaRPr lang="en-US" sz="2800" b="1" dirty="0">
              <a:solidFill>
                <a:srgbClr val="2D604A"/>
              </a:solidFill>
              <a:latin typeface="Open Sans Bold"/>
            </a:endParaRPr>
          </a:p>
          <a:p>
            <a:pPr marL="342900" indent="-342900">
              <a:lnSpc>
                <a:spcPts val="3212"/>
              </a:lnSpc>
              <a:spcBef>
                <a:spcPct val="0"/>
              </a:spcBef>
              <a:buFont typeface="Arial" panose="020B0604020202020204" pitchFamily="34" charset="0"/>
              <a:buChar char="•"/>
            </a:pPr>
            <a:r>
              <a:rPr lang="en-US" sz="2800" b="1" dirty="0">
                <a:solidFill>
                  <a:srgbClr val="2D604A"/>
                </a:solidFill>
                <a:latin typeface="Open Sans Bold"/>
              </a:rPr>
              <a:t>Model testing </a:t>
            </a:r>
          </a:p>
          <a:p>
            <a:pPr>
              <a:lnSpc>
                <a:spcPts val="3212"/>
              </a:lnSpc>
              <a:spcBef>
                <a:spcPct val="0"/>
              </a:spcBef>
            </a:pPr>
            <a:endParaRPr lang="en-US" sz="2800" b="1" dirty="0">
              <a:solidFill>
                <a:srgbClr val="2D604A"/>
              </a:solidFill>
              <a:latin typeface="Open Sans Bold"/>
            </a:endParaRPr>
          </a:p>
          <a:p>
            <a:pPr marL="342900" indent="-342900">
              <a:lnSpc>
                <a:spcPts val="3212"/>
              </a:lnSpc>
              <a:spcBef>
                <a:spcPct val="0"/>
              </a:spcBef>
              <a:buFont typeface="Arial" panose="020B0604020202020204" pitchFamily="34" charset="0"/>
              <a:buChar char="•"/>
            </a:pPr>
            <a:r>
              <a:rPr lang="en-US" sz="2800" b="1" dirty="0">
                <a:solidFill>
                  <a:srgbClr val="2D604A"/>
                </a:solidFill>
                <a:latin typeface="Open Sans Bold"/>
              </a:rPr>
              <a:t>Model Deployment</a:t>
            </a:r>
          </a:p>
          <a:p>
            <a:pPr marL="342900" indent="-342900">
              <a:lnSpc>
                <a:spcPts val="3212"/>
              </a:lnSpc>
              <a:spcBef>
                <a:spcPct val="0"/>
              </a:spcBef>
              <a:buFont typeface="Arial" panose="020B0604020202020204" pitchFamily="34" charset="0"/>
              <a:buChar char="•"/>
            </a:pPr>
            <a:endParaRPr lang="en-US" sz="2800" b="1" dirty="0">
              <a:solidFill>
                <a:srgbClr val="2D604A"/>
              </a:solidFill>
              <a:latin typeface="Open Sans Bold"/>
            </a:endParaRPr>
          </a:p>
          <a:p>
            <a:pPr marL="342900" indent="-342900">
              <a:lnSpc>
                <a:spcPts val="3212"/>
              </a:lnSpc>
              <a:spcBef>
                <a:spcPct val="0"/>
              </a:spcBef>
              <a:buFont typeface="Arial" panose="020B0604020202020204" pitchFamily="34" charset="0"/>
              <a:buChar char="•"/>
            </a:pPr>
            <a:r>
              <a:rPr lang="en-US" sz="2800" b="1" dirty="0">
                <a:solidFill>
                  <a:srgbClr val="2D604A"/>
                </a:solidFill>
                <a:latin typeface="Open Sans Bold"/>
              </a:rPr>
              <a:t>Future Scope</a:t>
            </a:r>
          </a:p>
          <a:p>
            <a:pPr marL="342900" indent="-342900">
              <a:lnSpc>
                <a:spcPts val="3212"/>
              </a:lnSpc>
              <a:spcBef>
                <a:spcPct val="0"/>
              </a:spcBef>
              <a:buFont typeface="Arial" panose="020B0604020202020204" pitchFamily="34" charset="0"/>
              <a:buChar char="•"/>
            </a:pPr>
            <a:endParaRPr lang="en-US" sz="2800" b="1" dirty="0">
              <a:solidFill>
                <a:srgbClr val="2D604A"/>
              </a:solidFill>
              <a:latin typeface="Open Sans Bold"/>
            </a:endParaRPr>
          </a:p>
          <a:p>
            <a:pPr marL="342900" indent="-342900">
              <a:lnSpc>
                <a:spcPts val="3212"/>
              </a:lnSpc>
              <a:spcBef>
                <a:spcPct val="0"/>
              </a:spcBef>
              <a:buFont typeface="Arial" panose="020B0604020202020204" pitchFamily="34" charset="0"/>
              <a:buChar char="•"/>
            </a:pPr>
            <a:endParaRPr lang="en-US" sz="2800" b="1" dirty="0">
              <a:solidFill>
                <a:srgbClr val="2D604A"/>
              </a:solidFill>
              <a:latin typeface="Open Sans Bold"/>
            </a:endParaRPr>
          </a:p>
        </p:txBody>
      </p:sp>
      <p:pic>
        <p:nvPicPr>
          <p:cNvPr id="38" name="Picture 37">
            <a:extLst>
              <a:ext uri="{FF2B5EF4-FFF2-40B4-BE49-F238E27FC236}">
                <a16:creationId xmlns:a16="http://schemas.microsoft.com/office/drawing/2014/main" id="{AF12C186-3BAA-B644-90E5-0420EAC29A63}"/>
              </a:ext>
            </a:extLst>
          </p:cNvPr>
          <p:cNvPicPr>
            <a:picLocks noChangeAspect="1"/>
          </p:cNvPicPr>
          <p:nvPr/>
        </p:nvPicPr>
        <p:blipFill>
          <a:blip r:embed="rId3"/>
          <a:stretch>
            <a:fillRect/>
          </a:stretch>
        </p:blipFill>
        <p:spPr>
          <a:xfrm>
            <a:off x="14763430" y="400897"/>
            <a:ext cx="3179547" cy="1102243"/>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3000"/>
            <a:lum/>
          </a:blip>
          <a:srcRect/>
          <a:stretch>
            <a:fillRect/>
          </a:stretch>
        </a:blipFill>
        <a:effectLst/>
      </p:bgPr>
    </p:bg>
    <p:spTree>
      <p:nvGrpSpPr>
        <p:cNvPr id="1" name=""/>
        <p:cNvGrpSpPr/>
        <p:nvPr/>
      </p:nvGrpSpPr>
      <p:grpSpPr>
        <a:xfrm>
          <a:off x="0" y="0"/>
          <a:ext cx="0" cy="0"/>
          <a:chOff x="0" y="0"/>
          <a:chExt cx="0" cy="0"/>
        </a:xfrm>
      </p:grpSpPr>
      <p:grpSp>
        <p:nvGrpSpPr>
          <p:cNvPr id="2" name="Group 2"/>
          <p:cNvGrpSpPr/>
          <p:nvPr/>
        </p:nvGrpSpPr>
        <p:grpSpPr>
          <a:xfrm>
            <a:off x="533400" y="316266"/>
            <a:ext cx="1311335" cy="1311335"/>
            <a:chOff x="0" y="0"/>
            <a:chExt cx="6350000" cy="6350000"/>
          </a:xfrm>
        </p:grpSpPr>
        <p:sp>
          <p:nvSpPr>
            <p:cNvPr id="3" name="Freeform 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D079"/>
            </a:solidFill>
          </p:spPr>
        </p:sp>
      </p:grpSp>
      <p:grpSp>
        <p:nvGrpSpPr>
          <p:cNvPr id="12" name="Group 12"/>
          <p:cNvGrpSpPr/>
          <p:nvPr/>
        </p:nvGrpSpPr>
        <p:grpSpPr>
          <a:xfrm>
            <a:off x="16917333" y="8772907"/>
            <a:ext cx="2223303" cy="2223303"/>
            <a:chOff x="0" y="0"/>
            <a:chExt cx="6350000" cy="6350000"/>
          </a:xfrm>
        </p:grpSpPr>
        <p:sp>
          <p:nvSpPr>
            <p:cNvPr id="13" name="Freeform 1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D079"/>
            </a:solidFill>
          </p:spPr>
        </p:sp>
      </p:grpSp>
      <p:sp>
        <p:nvSpPr>
          <p:cNvPr id="17" name="TextBox 16">
            <a:extLst>
              <a:ext uri="{FF2B5EF4-FFF2-40B4-BE49-F238E27FC236}">
                <a16:creationId xmlns:a16="http://schemas.microsoft.com/office/drawing/2014/main" id="{422720A2-8495-4240-8E24-3D7AC0C2FF31}"/>
              </a:ext>
            </a:extLst>
          </p:cNvPr>
          <p:cNvSpPr txBox="1"/>
          <p:nvPr/>
        </p:nvSpPr>
        <p:spPr>
          <a:xfrm>
            <a:off x="5366728" y="1685100"/>
            <a:ext cx="13701091" cy="1236557"/>
          </a:xfrm>
          <a:prstGeom prst="rect">
            <a:avLst/>
          </a:prstGeom>
          <a:noFill/>
        </p:spPr>
        <p:txBody>
          <a:bodyPr wrap="square">
            <a:spAutoFit/>
          </a:bodyPr>
          <a:lstStyle/>
          <a:p>
            <a:pPr algn="ctr">
              <a:lnSpc>
                <a:spcPts val="9636"/>
              </a:lnSpc>
              <a:spcBef>
                <a:spcPct val="0"/>
              </a:spcBef>
            </a:pPr>
            <a:r>
              <a:rPr lang="en-US" sz="7200" dirty="0">
                <a:solidFill>
                  <a:srgbClr val="2D604A"/>
                </a:solidFill>
                <a:latin typeface="Raleway Bold"/>
              </a:rPr>
              <a:t>Motivation</a:t>
            </a:r>
          </a:p>
        </p:txBody>
      </p:sp>
      <p:pic>
        <p:nvPicPr>
          <p:cNvPr id="1038" name="Picture 14" descr="Sustainable Development Goals and the Saudi Efforts to Achieve Them">
            <a:extLst>
              <a:ext uri="{FF2B5EF4-FFF2-40B4-BE49-F238E27FC236}">
                <a16:creationId xmlns:a16="http://schemas.microsoft.com/office/drawing/2014/main" id="{4D2058F2-344D-F14E-91A5-A46CF8D7733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091" t="1190" r="9091" b="2376"/>
          <a:stretch/>
        </p:blipFill>
        <p:spPr bwMode="auto">
          <a:xfrm>
            <a:off x="1189068" y="1790700"/>
            <a:ext cx="7696200" cy="7839391"/>
          </a:xfrm>
          <a:prstGeom prst="ellipse">
            <a:avLst/>
          </a:prstGeom>
          <a:noFill/>
          <a:extLst>
            <a:ext uri="{909E8E84-426E-40DD-AFC4-6F175D3DCCD1}">
              <a14:hiddenFill xmlns:a14="http://schemas.microsoft.com/office/drawing/2010/main">
                <a:solidFill>
                  <a:srgbClr val="FFFFFF"/>
                </a:solidFill>
              </a14:hiddenFill>
            </a:ext>
          </a:extLst>
        </p:spPr>
      </p:pic>
      <p:pic>
        <p:nvPicPr>
          <p:cNvPr id="29" name="Picture 28">
            <a:extLst>
              <a:ext uri="{FF2B5EF4-FFF2-40B4-BE49-F238E27FC236}">
                <a16:creationId xmlns:a16="http://schemas.microsoft.com/office/drawing/2014/main" id="{13D44EF9-B467-EA4B-AD8D-BA5FD340FC33}"/>
              </a:ext>
            </a:extLst>
          </p:cNvPr>
          <p:cNvPicPr>
            <a:picLocks noChangeAspect="1"/>
          </p:cNvPicPr>
          <p:nvPr/>
        </p:nvPicPr>
        <p:blipFill>
          <a:blip r:embed="rId4"/>
          <a:stretch>
            <a:fillRect/>
          </a:stretch>
        </p:blipFill>
        <p:spPr>
          <a:xfrm>
            <a:off x="14849437" y="341114"/>
            <a:ext cx="3179547" cy="1102243"/>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3000"/>
            <a:lum/>
          </a:blip>
          <a:srcRect/>
          <a:stretch>
            <a:fillRect t="-39000" b="-39000"/>
          </a:stretch>
        </a:blipFill>
        <a:effectLst/>
      </p:bgPr>
    </p:bg>
    <p:spTree>
      <p:nvGrpSpPr>
        <p:cNvPr id="1" name=""/>
        <p:cNvGrpSpPr/>
        <p:nvPr/>
      </p:nvGrpSpPr>
      <p:grpSpPr>
        <a:xfrm>
          <a:off x="0" y="0"/>
          <a:ext cx="0" cy="0"/>
          <a:chOff x="0" y="0"/>
          <a:chExt cx="0" cy="0"/>
        </a:xfrm>
      </p:grpSpPr>
      <p:grpSp>
        <p:nvGrpSpPr>
          <p:cNvPr id="2" name="Group 2"/>
          <p:cNvGrpSpPr/>
          <p:nvPr/>
        </p:nvGrpSpPr>
        <p:grpSpPr>
          <a:xfrm>
            <a:off x="1028700" y="4576477"/>
            <a:ext cx="4592368" cy="2694461"/>
            <a:chOff x="0" y="0"/>
            <a:chExt cx="4933464" cy="2894590"/>
          </a:xfrm>
        </p:grpSpPr>
        <p:sp>
          <p:nvSpPr>
            <p:cNvPr id="3" name="Freeform 3"/>
            <p:cNvSpPr/>
            <p:nvPr/>
          </p:nvSpPr>
          <p:spPr>
            <a:xfrm>
              <a:off x="0" y="0"/>
              <a:ext cx="4933464" cy="2894590"/>
            </a:xfrm>
            <a:custGeom>
              <a:avLst/>
              <a:gdLst/>
              <a:ahLst/>
              <a:cxnLst/>
              <a:rect l="l" t="t" r="r" b="b"/>
              <a:pathLst>
                <a:path w="4933464" h="2894590">
                  <a:moveTo>
                    <a:pt x="4809004" y="2894590"/>
                  </a:moveTo>
                  <a:lnTo>
                    <a:pt x="124460" y="2894590"/>
                  </a:lnTo>
                  <a:cubicBezTo>
                    <a:pt x="55880" y="2894590"/>
                    <a:pt x="0" y="2838710"/>
                    <a:pt x="0" y="2770130"/>
                  </a:cubicBezTo>
                  <a:lnTo>
                    <a:pt x="0" y="124460"/>
                  </a:lnTo>
                  <a:cubicBezTo>
                    <a:pt x="0" y="55880"/>
                    <a:pt x="55880" y="0"/>
                    <a:pt x="124460" y="0"/>
                  </a:cubicBezTo>
                  <a:lnTo>
                    <a:pt x="4809004" y="0"/>
                  </a:lnTo>
                  <a:cubicBezTo>
                    <a:pt x="4877584" y="0"/>
                    <a:pt x="4933464" y="55880"/>
                    <a:pt x="4933464" y="124460"/>
                  </a:cubicBezTo>
                  <a:lnTo>
                    <a:pt x="4933464" y="2770130"/>
                  </a:lnTo>
                  <a:cubicBezTo>
                    <a:pt x="4933464" y="2838710"/>
                    <a:pt x="4877584" y="2894590"/>
                    <a:pt x="4809004" y="2894590"/>
                  </a:cubicBezTo>
                  <a:close/>
                </a:path>
              </a:pathLst>
            </a:custGeom>
            <a:solidFill>
              <a:srgbClr val="2D604A"/>
            </a:solidFill>
          </p:spPr>
          <p:txBody>
            <a:bodyPr/>
            <a:lstStyle/>
            <a:p>
              <a:endParaRPr lang="en-SA" dirty="0"/>
            </a:p>
          </p:txBody>
        </p:sp>
      </p:grpSp>
      <p:grpSp>
        <p:nvGrpSpPr>
          <p:cNvPr id="4" name="Group 4"/>
          <p:cNvGrpSpPr/>
          <p:nvPr/>
        </p:nvGrpSpPr>
        <p:grpSpPr>
          <a:xfrm>
            <a:off x="5943324" y="3920951"/>
            <a:ext cx="6401352" cy="3889549"/>
            <a:chOff x="0" y="0"/>
            <a:chExt cx="4933464" cy="3519737"/>
          </a:xfrm>
        </p:grpSpPr>
        <p:sp>
          <p:nvSpPr>
            <p:cNvPr id="5" name="Freeform 5"/>
            <p:cNvSpPr/>
            <p:nvPr/>
          </p:nvSpPr>
          <p:spPr>
            <a:xfrm>
              <a:off x="0" y="0"/>
              <a:ext cx="4933464" cy="3519737"/>
            </a:xfrm>
            <a:custGeom>
              <a:avLst/>
              <a:gdLst/>
              <a:ahLst/>
              <a:cxnLst/>
              <a:rect l="l" t="t" r="r" b="b"/>
              <a:pathLst>
                <a:path w="4933464" h="3519737">
                  <a:moveTo>
                    <a:pt x="4809004" y="3519737"/>
                  </a:moveTo>
                  <a:lnTo>
                    <a:pt x="124460" y="3519737"/>
                  </a:lnTo>
                  <a:cubicBezTo>
                    <a:pt x="55880" y="3519737"/>
                    <a:pt x="0" y="3463857"/>
                    <a:pt x="0" y="3395277"/>
                  </a:cubicBezTo>
                  <a:lnTo>
                    <a:pt x="0" y="124460"/>
                  </a:lnTo>
                  <a:cubicBezTo>
                    <a:pt x="0" y="55880"/>
                    <a:pt x="55880" y="0"/>
                    <a:pt x="124460" y="0"/>
                  </a:cubicBezTo>
                  <a:lnTo>
                    <a:pt x="4809004" y="0"/>
                  </a:lnTo>
                  <a:cubicBezTo>
                    <a:pt x="4877584" y="0"/>
                    <a:pt x="4933464" y="55880"/>
                    <a:pt x="4933464" y="124460"/>
                  </a:cubicBezTo>
                  <a:lnTo>
                    <a:pt x="4933464" y="3395278"/>
                  </a:lnTo>
                  <a:cubicBezTo>
                    <a:pt x="4933464" y="3463858"/>
                    <a:pt x="4877584" y="3519737"/>
                    <a:pt x="4809004" y="3519737"/>
                  </a:cubicBezTo>
                  <a:close/>
                </a:path>
              </a:pathLst>
            </a:custGeom>
            <a:solidFill>
              <a:srgbClr val="FFD079"/>
            </a:solidFill>
          </p:spPr>
        </p:sp>
      </p:grpSp>
      <p:grpSp>
        <p:nvGrpSpPr>
          <p:cNvPr id="6" name="Group 6"/>
          <p:cNvGrpSpPr/>
          <p:nvPr/>
        </p:nvGrpSpPr>
        <p:grpSpPr>
          <a:xfrm>
            <a:off x="12643741" y="4576477"/>
            <a:ext cx="4592368" cy="2694461"/>
            <a:chOff x="0" y="0"/>
            <a:chExt cx="4933464" cy="2894590"/>
          </a:xfrm>
        </p:grpSpPr>
        <p:sp>
          <p:nvSpPr>
            <p:cNvPr id="7" name="Freeform 7"/>
            <p:cNvSpPr/>
            <p:nvPr/>
          </p:nvSpPr>
          <p:spPr>
            <a:xfrm>
              <a:off x="0" y="0"/>
              <a:ext cx="4933464" cy="2894590"/>
            </a:xfrm>
            <a:custGeom>
              <a:avLst/>
              <a:gdLst/>
              <a:ahLst/>
              <a:cxnLst/>
              <a:rect l="l" t="t" r="r" b="b"/>
              <a:pathLst>
                <a:path w="4933464" h="2894590">
                  <a:moveTo>
                    <a:pt x="4809004" y="2894590"/>
                  </a:moveTo>
                  <a:lnTo>
                    <a:pt x="124460" y="2894590"/>
                  </a:lnTo>
                  <a:cubicBezTo>
                    <a:pt x="55880" y="2894590"/>
                    <a:pt x="0" y="2838710"/>
                    <a:pt x="0" y="2770130"/>
                  </a:cubicBezTo>
                  <a:lnTo>
                    <a:pt x="0" y="124460"/>
                  </a:lnTo>
                  <a:cubicBezTo>
                    <a:pt x="0" y="55880"/>
                    <a:pt x="55880" y="0"/>
                    <a:pt x="124460" y="0"/>
                  </a:cubicBezTo>
                  <a:lnTo>
                    <a:pt x="4809004" y="0"/>
                  </a:lnTo>
                  <a:cubicBezTo>
                    <a:pt x="4877584" y="0"/>
                    <a:pt x="4933464" y="55880"/>
                    <a:pt x="4933464" y="124460"/>
                  </a:cubicBezTo>
                  <a:lnTo>
                    <a:pt x="4933464" y="2770130"/>
                  </a:lnTo>
                  <a:cubicBezTo>
                    <a:pt x="4933464" y="2838710"/>
                    <a:pt x="4877584" y="2894590"/>
                    <a:pt x="4809004" y="2894590"/>
                  </a:cubicBezTo>
                  <a:close/>
                </a:path>
              </a:pathLst>
            </a:custGeom>
            <a:solidFill>
              <a:srgbClr val="2D604A"/>
            </a:solidFill>
          </p:spPr>
        </p:sp>
      </p:grpSp>
      <p:sp>
        <p:nvSpPr>
          <p:cNvPr id="8" name="TextBox 8"/>
          <p:cNvSpPr txBox="1"/>
          <p:nvPr/>
        </p:nvSpPr>
        <p:spPr>
          <a:xfrm>
            <a:off x="3634679" y="1287507"/>
            <a:ext cx="11018642" cy="1038076"/>
          </a:xfrm>
          <a:prstGeom prst="rect">
            <a:avLst/>
          </a:prstGeom>
        </p:spPr>
        <p:txBody>
          <a:bodyPr lIns="0" tIns="0" rIns="0" bIns="0" rtlCol="0" anchor="t">
            <a:spAutoFit/>
          </a:bodyPr>
          <a:lstStyle/>
          <a:p>
            <a:pPr algn="ctr">
              <a:lnSpc>
                <a:spcPts val="8400"/>
              </a:lnSpc>
              <a:spcBef>
                <a:spcPct val="0"/>
              </a:spcBef>
            </a:pPr>
            <a:r>
              <a:rPr lang="en-US" sz="6000" dirty="0">
                <a:solidFill>
                  <a:srgbClr val="000000"/>
                </a:solidFill>
                <a:latin typeface="Raleway"/>
              </a:rPr>
              <a:t>Stages of Implementing</a:t>
            </a:r>
          </a:p>
        </p:txBody>
      </p:sp>
      <p:sp>
        <p:nvSpPr>
          <p:cNvPr id="10" name="TextBox 10"/>
          <p:cNvSpPr txBox="1"/>
          <p:nvPr/>
        </p:nvSpPr>
        <p:spPr>
          <a:xfrm>
            <a:off x="6477000" y="5607988"/>
            <a:ext cx="5293185" cy="397545"/>
          </a:xfrm>
          <a:prstGeom prst="rect">
            <a:avLst/>
          </a:prstGeom>
        </p:spPr>
        <p:txBody>
          <a:bodyPr wrap="square" lIns="0" tIns="0" rIns="0" bIns="0" rtlCol="0" anchor="t">
            <a:spAutoFit/>
          </a:bodyPr>
          <a:lstStyle/>
          <a:p>
            <a:pPr algn="ctr">
              <a:lnSpc>
                <a:spcPts val="3079"/>
              </a:lnSpc>
              <a:spcBef>
                <a:spcPct val="0"/>
              </a:spcBef>
            </a:pPr>
            <a:r>
              <a:rPr lang="en-US" sz="2800" dirty="0">
                <a:solidFill>
                  <a:srgbClr val="2D604A"/>
                </a:solidFill>
                <a:latin typeface="Arimo"/>
              </a:rPr>
              <a:t>Convolutional Neural Network</a:t>
            </a:r>
          </a:p>
        </p:txBody>
      </p:sp>
      <p:sp>
        <p:nvSpPr>
          <p:cNvPr id="13" name="TextBox 13"/>
          <p:cNvSpPr txBox="1"/>
          <p:nvPr/>
        </p:nvSpPr>
        <p:spPr>
          <a:xfrm>
            <a:off x="7411828" y="7088956"/>
            <a:ext cx="3464344" cy="302761"/>
          </a:xfrm>
          <a:prstGeom prst="rect">
            <a:avLst/>
          </a:prstGeom>
        </p:spPr>
        <p:txBody>
          <a:bodyPr lIns="0" tIns="0" rIns="0" bIns="0" rtlCol="0" anchor="t">
            <a:spAutoFit/>
          </a:bodyPr>
          <a:lstStyle/>
          <a:p>
            <a:pPr algn="ctr">
              <a:lnSpc>
                <a:spcPts val="2520"/>
              </a:lnSpc>
              <a:spcBef>
                <a:spcPct val="0"/>
              </a:spcBef>
            </a:pPr>
            <a:r>
              <a:rPr lang="en-US" sz="1800" spc="568" dirty="0">
                <a:solidFill>
                  <a:srgbClr val="FFD079"/>
                </a:solidFill>
                <a:latin typeface="Open Sans"/>
              </a:rPr>
              <a:t>LEARN MORE</a:t>
            </a:r>
          </a:p>
        </p:txBody>
      </p:sp>
      <p:sp>
        <p:nvSpPr>
          <p:cNvPr id="14" name="TextBox 14"/>
          <p:cNvSpPr txBox="1"/>
          <p:nvPr/>
        </p:nvSpPr>
        <p:spPr>
          <a:xfrm>
            <a:off x="1736164" y="6020357"/>
            <a:ext cx="3177441" cy="368178"/>
          </a:xfrm>
          <a:prstGeom prst="rect">
            <a:avLst/>
          </a:prstGeom>
        </p:spPr>
        <p:txBody>
          <a:bodyPr lIns="0" tIns="0" rIns="0" bIns="0" rtlCol="0" anchor="t">
            <a:spAutoFit/>
          </a:bodyPr>
          <a:lstStyle/>
          <a:p>
            <a:pPr algn="ctr">
              <a:lnSpc>
                <a:spcPts val="3079"/>
              </a:lnSpc>
              <a:spcBef>
                <a:spcPct val="0"/>
              </a:spcBef>
            </a:pPr>
            <a:r>
              <a:rPr lang="en-US" sz="2400" dirty="0">
                <a:solidFill>
                  <a:srgbClr val="FFFFFF"/>
                </a:solidFill>
                <a:latin typeface="Arimo"/>
              </a:rPr>
              <a:t>  </a:t>
            </a:r>
          </a:p>
        </p:txBody>
      </p:sp>
      <p:sp>
        <p:nvSpPr>
          <p:cNvPr id="15" name="TextBox 15"/>
          <p:cNvSpPr txBox="1"/>
          <p:nvPr/>
        </p:nvSpPr>
        <p:spPr>
          <a:xfrm>
            <a:off x="1028700" y="5233036"/>
            <a:ext cx="4592368" cy="1035989"/>
          </a:xfrm>
          <a:prstGeom prst="rect">
            <a:avLst/>
          </a:prstGeom>
        </p:spPr>
        <p:txBody>
          <a:bodyPr lIns="0" tIns="0" rIns="0" bIns="0" rtlCol="0" anchor="t">
            <a:spAutoFit/>
          </a:bodyPr>
          <a:lstStyle/>
          <a:p>
            <a:pPr algn="ctr">
              <a:lnSpc>
                <a:spcPts val="4199"/>
              </a:lnSpc>
              <a:spcBef>
                <a:spcPct val="0"/>
              </a:spcBef>
            </a:pPr>
            <a:r>
              <a:rPr lang="en-US" sz="3200" dirty="0">
                <a:solidFill>
                  <a:srgbClr val="FFD079"/>
                </a:solidFill>
                <a:latin typeface="Arimo Bold"/>
              </a:rPr>
              <a:t>Data Collecting</a:t>
            </a:r>
          </a:p>
          <a:p>
            <a:pPr algn="ctr">
              <a:lnSpc>
                <a:spcPts val="4199"/>
              </a:lnSpc>
              <a:spcBef>
                <a:spcPct val="0"/>
              </a:spcBef>
            </a:pPr>
            <a:r>
              <a:rPr lang="en-US" sz="3200" dirty="0">
                <a:solidFill>
                  <a:srgbClr val="FFD079"/>
                </a:solidFill>
                <a:latin typeface="Arimo Bold"/>
              </a:rPr>
              <a:t>Data Visualization</a:t>
            </a:r>
          </a:p>
        </p:txBody>
      </p:sp>
      <p:sp>
        <p:nvSpPr>
          <p:cNvPr id="17" name="TextBox 17"/>
          <p:cNvSpPr txBox="1"/>
          <p:nvPr/>
        </p:nvSpPr>
        <p:spPr>
          <a:xfrm>
            <a:off x="12666932" y="5367088"/>
            <a:ext cx="4592368" cy="1035989"/>
          </a:xfrm>
          <a:prstGeom prst="rect">
            <a:avLst/>
          </a:prstGeom>
        </p:spPr>
        <p:txBody>
          <a:bodyPr lIns="0" tIns="0" rIns="0" bIns="0" rtlCol="0" anchor="t">
            <a:spAutoFit/>
          </a:bodyPr>
          <a:lstStyle/>
          <a:p>
            <a:pPr algn="ctr">
              <a:lnSpc>
                <a:spcPts val="4199"/>
              </a:lnSpc>
              <a:spcBef>
                <a:spcPct val="0"/>
              </a:spcBef>
            </a:pPr>
            <a:r>
              <a:rPr lang="en-US" sz="3200" dirty="0">
                <a:solidFill>
                  <a:srgbClr val="FFD079"/>
                </a:solidFill>
                <a:latin typeface="Arimo Bold"/>
              </a:rPr>
              <a:t>Model Deployment as API</a:t>
            </a:r>
          </a:p>
        </p:txBody>
      </p:sp>
      <p:sp>
        <p:nvSpPr>
          <p:cNvPr id="18" name="TextBox 18"/>
          <p:cNvSpPr txBox="1"/>
          <p:nvPr/>
        </p:nvSpPr>
        <p:spPr>
          <a:xfrm>
            <a:off x="5943324" y="4406294"/>
            <a:ext cx="6401352" cy="564706"/>
          </a:xfrm>
          <a:prstGeom prst="rect">
            <a:avLst/>
          </a:prstGeom>
        </p:spPr>
        <p:txBody>
          <a:bodyPr lIns="0" tIns="0" rIns="0" bIns="0" rtlCol="0" anchor="t">
            <a:spAutoFit/>
          </a:bodyPr>
          <a:lstStyle/>
          <a:p>
            <a:pPr algn="ctr">
              <a:lnSpc>
                <a:spcPts val="4899"/>
              </a:lnSpc>
              <a:spcBef>
                <a:spcPct val="0"/>
              </a:spcBef>
            </a:pPr>
            <a:r>
              <a:rPr lang="en-US" sz="3200" dirty="0">
                <a:solidFill>
                  <a:srgbClr val="2D604A"/>
                </a:solidFill>
                <a:latin typeface="Arimo Bold"/>
              </a:rPr>
              <a:t>Methodology</a:t>
            </a:r>
          </a:p>
        </p:txBody>
      </p:sp>
      <p:grpSp>
        <p:nvGrpSpPr>
          <p:cNvPr id="19" name="Group 19"/>
          <p:cNvGrpSpPr/>
          <p:nvPr/>
        </p:nvGrpSpPr>
        <p:grpSpPr>
          <a:xfrm>
            <a:off x="16917333" y="8772907"/>
            <a:ext cx="2223303" cy="2223303"/>
            <a:chOff x="0" y="0"/>
            <a:chExt cx="6350000" cy="6350000"/>
          </a:xfrm>
        </p:grpSpPr>
        <p:sp>
          <p:nvSpPr>
            <p:cNvPr id="20" name="Freeform 2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D079"/>
            </a:solidFill>
          </p:spPr>
        </p:sp>
      </p:grpSp>
      <p:pic>
        <p:nvPicPr>
          <p:cNvPr id="23" name="Picture 22">
            <a:extLst>
              <a:ext uri="{FF2B5EF4-FFF2-40B4-BE49-F238E27FC236}">
                <a16:creationId xmlns:a16="http://schemas.microsoft.com/office/drawing/2014/main" id="{DA459C64-2F76-7940-8D33-DEAB540EA06B}"/>
              </a:ext>
            </a:extLst>
          </p:cNvPr>
          <p:cNvPicPr>
            <a:picLocks noChangeAspect="1"/>
          </p:cNvPicPr>
          <p:nvPr/>
        </p:nvPicPr>
        <p:blipFill>
          <a:blip r:embed="rId3"/>
          <a:stretch>
            <a:fillRect/>
          </a:stretch>
        </p:blipFill>
        <p:spPr>
          <a:xfrm>
            <a:off x="14826246" y="419100"/>
            <a:ext cx="3179547" cy="1102243"/>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3000"/>
            <a:lum/>
          </a:blip>
          <a:srcRect/>
          <a:stretch>
            <a:fillRect t="-9000" b="-9000"/>
          </a:stretch>
        </a:blipFill>
        <a:effectLst/>
      </p:bgPr>
    </p:bg>
    <p:spTree>
      <p:nvGrpSpPr>
        <p:cNvPr id="1" name=""/>
        <p:cNvGrpSpPr/>
        <p:nvPr/>
      </p:nvGrpSpPr>
      <p:grpSpPr>
        <a:xfrm>
          <a:off x="0" y="0"/>
          <a:ext cx="0" cy="0"/>
          <a:chOff x="0" y="0"/>
          <a:chExt cx="0" cy="0"/>
        </a:xfrm>
      </p:grpSpPr>
      <p:grpSp>
        <p:nvGrpSpPr>
          <p:cNvPr id="2" name="Group 2"/>
          <p:cNvGrpSpPr/>
          <p:nvPr/>
        </p:nvGrpSpPr>
        <p:grpSpPr>
          <a:xfrm>
            <a:off x="1171032" y="1568708"/>
            <a:ext cx="15197814" cy="7293125"/>
            <a:chOff x="0" y="0"/>
            <a:chExt cx="4933464" cy="2328539"/>
          </a:xfrm>
        </p:grpSpPr>
        <p:sp>
          <p:nvSpPr>
            <p:cNvPr id="3" name="Freeform 3"/>
            <p:cNvSpPr/>
            <p:nvPr/>
          </p:nvSpPr>
          <p:spPr>
            <a:xfrm>
              <a:off x="0" y="0"/>
              <a:ext cx="4933464" cy="2328539"/>
            </a:xfrm>
            <a:custGeom>
              <a:avLst/>
              <a:gdLst/>
              <a:ahLst/>
              <a:cxnLst/>
              <a:rect l="l" t="t" r="r" b="b"/>
              <a:pathLst>
                <a:path w="4933464" h="2328539">
                  <a:moveTo>
                    <a:pt x="4809004" y="2328539"/>
                  </a:moveTo>
                  <a:lnTo>
                    <a:pt x="124460" y="2328539"/>
                  </a:lnTo>
                  <a:cubicBezTo>
                    <a:pt x="55880" y="2328539"/>
                    <a:pt x="0" y="2272659"/>
                    <a:pt x="0" y="2204079"/>
                  </a:cubicBezTo>
                  <a:lnTo>
                    <a:pt x="0" y="124460"/>
                  </a:lnTo>
                  <a:cubicBezTo>
                    <a:pt x="0" y="55880"/>
                    <a:pt x="55880" y="0"/>
                    <a:pt x="124460" y="0"/>
                  </a:cubicBezTo>
                  <a:lnTo>
                    <a:pt x="4809004" y="0"/>
                  </a:lnTo>
                  <a:cubicBezTo>
                    <a:pt x="4877584" y="0"/>
                    <a:pt x="4933464" y="55880"/>
                    <a:pt x="4933464" y="124460"/>
                  </a:cubicBezTo>
                  <a:lnTo>
                    <a:pt x="4933464" y="2204079"/>
                  </a:lnTo>
                  <a:cubicBezTo>
                    <a:pt x="4933464" y="2272659"/>
                    <a:pt x="4877584" y="2328539"/>
                    <a:pt x="4809004" y="2328539"/>
                  </a:cubicBezTo>
                  <a:close/>
                </a:path>
              </a:pathLst>
            </a:custGeom>
            <a:solidFill>
              <a:srgbClr val="F8F8F8"/>
            </a:solidFill>
          </p:spPr>
        </p:sp>
      </p:grpSp>
      <p:pic>
        <p:nvPicPr>
          <p:cNvPr id="6" name="Picture 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3612101">
            <a:off x="6593261" y="1380570"/>
            <a:ext cx="1408580" cy="1202575"/>
          </a:xfrm>
          <a:prstGeom prst="rect">
            <a:avLst/>
          </a:prstGeom>
        </p:spPr>
      </p:pic>
      <p:pic>
        <p:nvPicPr>
          <p:cNvPr id="7" name="Picture 7"/>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19926">
            <a:off x="7434811" y="2331533"/>
            <a:ext cx="851730" cy="727165"/>
          </a:xfrm>
          <a:prstGeom prst="rect">
            <a:avLst/>
          </a:prstGeom>
        </p:spPr>
      </p:pic>
      <p:pic>
        <p:nvPicPr>
          <p:cNvPr id="8" name="Picture 8"/>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3612101" flipH="1">
            <a:off x="1887475" y="7054192"/>
            <a:ext cx="1006968" cy="859699"/>
          </a:xfrm>
          <a:prstGeom prst="rect">
            <a:avLst/>
          </a:prstGeom>
        </p:spPr>
      </p:pic>
      <p:pic>
        <p:nvPicPr>
          <p:cNvPr id="9" name="Picture 9"/>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898681" flipH="1">
            <a:off x="2700211" y="7553415"/>
            <a:ext cx="608887" cy="519837"/>
          </a:xfrm>
          <a:prstGeom prst="rect">
            <a:avLst/>
          </a:prstGeom>
        </p:spPr>
      </p:pic>
      <p:sp>
        <p:nvSpPr>
          <p:cNvPr id="10" name="TextBox 10"/>
          <p:cNvSpPr txBox="1"/>
          <p:nvPr/>
        </p:nvSpPr>
        <p:spPr>
          <a:xfrm>
            <a:off x="9203419" y="2768011"/>
            <a:ext cx="7354943" cy="991938"/>
          </a:xfrm>
          <a:prstGeom prst="rect">
            <a:avLst/>
          </a:prstGeom>
        </p:spPr>
        <p:txBody>
          <a:bodyPr lIns="0" tIns="0" rIns="0" bIns="0" rtlCol="0" anchor="t">
            <a:spAutoFit/>
          </a:bodyPr>
          <a:lstStyle/>
          <a:p>
            <a:pPr>
              <a:lnSpc>
                <a:spcPts val="8400"/>
              </a:lnSpc>
              <a:spcBef>
                <a:spcPct val="0"/>
              </a:spcBef>
            </a:pPr>
            <a:r>
              <a:rPr lang="en-US" sz="6000" dirty="0">
                <a:solidFill>
                  <a:srgbClr val="000000"/>
                </a:solidFill>
                <a:latin typeface="Raleway"/>
              </a:rPr>
              <a:t>Data Collecting </a:t>
            </a:r>
          </a:p>
        </p:txBody>
      </p:sp>
      <p:sp>
        <p:nvSpPr>
          <p:cNvPr id="12" name="TextBox 12"/>
          <p:cNvSpPr txBox="1"/>
          <p:nvPr/>
        </p:nvSpPr>
        <p:spPr>
          <a:xfrm>
            <a:off x="9084582" y="4457700"/>
            <a:ext cx="6273174" cy="1163267"/>
          </a:xfrm>
          <a:prstGeom prst="rect">
            <a:avLst/>
          </a:prstGeom>
        </p:spPr>
        <p:txBody>
          <a:bodyPr lIns="0" tIns="0" rIns="0" bIns="0" rtlCol="0" anchor="t">
            <a:spAutoFit/>
          </a:bodyPr>
          <a:lstStyle/>
          <a:p>
            <a:pPr marL="342900" indent="-342900">
              <a:lnSpc>
                <a:spcPts val="3079"/>
              </a:lnSpc>
              <a:spcBef>
                <a:spcPct val="0"/>
              </a:spcBef>
              <a:buFont typeface="Arial" panose="020B0604020202020204" pitchFamily="34" charset="0"/>
              <a:buChar char="•"/>
            </a:pPr>
            <a:r>
              <a:rPr lang="en-US" sz="2400" dirty="0">
                <a:solidFill>
                  <a:srgbClr val="000000"/>
                </a:solidFill>
                <a:latin typeface="Arimo"/>
              </a:rPr>
              <a:t>Dataset Contains 10 classes.</a:t>
            </a:r>
          </a:p>
          <a:p>
            <a:pPr marL="342900" indent="-342900">
              <a:lnSpc>
                <a:spcPts val="3079"/>
              </a:lnSpc>
              <a:spcBef>
                <a:spcPct val="0"/>
              </a:spcBef>
              <a:buFont typeface="Arial" panose="020B0604020202020204" pitchFamily="34" charset="0"/>
              <a:buChar char="•"/>
            </a:pPr>
            <a:r>
              <a:rPr lang="en-US" sz="2400" dirty="0">
                <a:solidFill>
                  <a:srgbClr val="000000"/>
                </a:solidFill>
                <a:latin typeface="Arimo"/>
              </a:rPr>
              <a:t>Nine types of Tomato disease &amp;healthy leaf.</a:t>
            </a:r>
          </a:p>
          <a:p>
            <a:pPr marL="342900" indent="-342900">
              <a:lnSpc>
                <a:spcPts val="3079"/>
              </a:lnSpc>
              <a:spcBef>
                <a:spcPct val="0"/>
              </a:spcBef>
              <a:buFont typeface="Arial" panose="020B0604020202020204" pitchFamily="34" charset="0"/>
              <a:buChar char="•"/>
            </a:pPr>
            <a:r>
              <a:rPr lang="en-US" sz="2400" dirty="0">
                <a:solidFill>
                  <a:srgbClr val="000000"/>
                </a:solidFill>
                <a:latin typeface="Arimo"/>
              </a:rPr>
              <a:t>Total 27,000 pictures.</a:t>
            </a:r>
          </a:p>
        </p:txBody>
      </p:sp>
      <p:grpSp>
        <p:nvGrpSpPr>
          <p:cNvPr id="16" name="Group 16"/>
          <p:cNvGrpSpPr/>
          <p:nvPr/>
        </p:nvGrpSpPr>
        <p:grpSpPr>
          <a:xfrm>
            <a:off x="16917333" y="8772907"/>
            <a:ext cx="2223303" cy="2223303"/>
            <a:chOff x="0" y="0"/>
            <a:chExt cx="6350000" cy="6350000"/>
          </a:xfrm>
        </p:grpSpPr>
        <p:sp>
          <p:nvSpPr>
            <p:cNvPr id="17" name="Freeform 1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D079"/>
            </a:solidFill>
          </p:spPr>
        </p:sp>
      </p:grpSp>
      <p:pic>
        <p:nvPicPr>
          <p:cNvPr id="4098" name="Picture 2" descr="Tomato plants in greenhouse Tomato Plants Infected  by the Late Blight Plant Pathogen Phytophthora Infestans. Macro. tomato plant disease stock pictures, royalty-free photos &amp; images">
            <a:extLst>
              <a:ext uri="{FF2B5EF4-FFF2-40B4-BE49-F238E27FC236}">
                <a16:creationId xmlns:a16="http://schemas.microsoft.com/office/drawing/2014/main" id="{C41A4F1F-49EA-D649-AE10-EA6D7EB2427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01341" y="2621724"/>
            <a:ext cx="4610700" cy="482350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DD48D496-0C1B-8042-B6B0-3795FA7EDE7E}"/>
              </a:ext>
            </a:extLst>
          </p:cNvPr>
          <p:cNvPicPr>
            <a:picLocks noChangeAspect="1"/>
          </p:cNvPicPr>
          <p:nvPr/>
        </p:nvPicPr>
        <p:blipFill>
          <a:blip r:embed="rId6"/>
          <a:stretch>
            <a:fillRect/>
          </a:stretch>
        </p:blipFill>
        <p:spPr>
          <a:xfrm>
            <a:off x="15108453" y="137601"/>
            <a:ext cx="3179547" cy="1102243"/>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335477" y="2271519"/>
            <a:ext cx="14828723" cy="6758181"/>
            <a:chOff x="0" y="0"/>
            <a:chExt cx="4933464" cy="2328539"/>
          </a:xfrm>
        </p:grpSpPr>
        <p:sp>
          <p:nvSpPr>
            <p:cNvPr id="3" name="Freeform 3"/>
            <p:cNvSpPr/>
            <p:nvPr/>
          </p:nvSpPr>
          <p:spPr>
            <a:xfrm>
              <a:off x="0" y="0"/>
              <a:ext cx="4933464" cy="2328539"/>
            </a:xfrm>
            <a:custGeom>
              <a:avLst/>
              <a:gdLst/>
              <a:ahLst/>
              <a:cxnLst/>
              <a:rect l="l" t="t" r="r" b="b"/>
              <a:pathLst>
                <a:path w="4933464" h="2328539">
                  <a:moveTo>
                    <a:pt x="4809004" y="2328539"/>
                  </a:moveTo>
                  <a:lnTo>
                    <a:pt x="124460" y="2328539"/>
                  </a:lnTo>
                  <a:cubicBezTo>
                    <a:pt x="55880" y="2328539"/>
                    <a:pt x="0" y="2272659"/>
                    <a:pt x="0" y="2204079"/>
                  </a:cubicBezTo>
                  <a:lnTo>
                    <a:pt x="0" y="124460"/>
                  </a:lnTo>
                  <a:cubicBezTo>
                    <a:pt x="0" y="55880"/>
                    <a:pt x="55880" y="0"/>
                    <a:pt x="124460" y="0"/>
                  </a:cubicBezTo>
                  <a:lnTo>
                    <a:pt x="4809004" y="0"/>
                  </a:lnTo>
                  <a:cubicBezTo>
                    <a:pt x="4877584" y="0"/>
                    <a:pt x="4933464" y="55880"/>
                    <a:pt x="4933464" y="124460"/>
                  </a:cubicBezTo>
                  <a:lnTo>
                    <a:pt x="4933464" y="2204079"/>
                  </a:lnTo>
                  <a:cubicBezTo>
                    <a:pt x="4933464" y="2272659"/>
                    <a:pt x="4877584" y="2328539"/>
                    <a:pt x="4809004" y="2328539"/>
                  </a:cubicBezTo>
                  <a:close/>
                </a:path>
              </a:pathLst>
            </a:custGeom>
            <a:solidFill>
              <a:srgbClr val="F8F8F8"/>
            </a:solidFill>
          </p:spPr>
        </p:sp>
      </p:grpSp>
      <p:pic>
        <p:nvPicPr>
          <p:cNvPr id="6" name="Picture 6"/>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3612101">
            <a:off x="14588129" y="1565990"/>
            <a:ext cx="1408580" cy="1202575"/>
          </a:xfrm>
          <a:prstGeom prst="rect">
            <a:avLst/>
          </a:prstGeom>
        </p:spPr>
      </p:pic>
      <p:pic>
        <p:nvPicPr>
          <p:cNvPr id="7" name="Picture 7"/>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19926">
            <a:off x="15342336" y="2422594"/>
            <a:ext cx="851730" cy="727165"/>
          </a:xfrm>
          <a:prstGeom prst="rect">
            <a:avLst/>
          </a:prstGeom>
        </p:spPr>
      </p:pic>
      <p:pic>
        <p:nvPicPr>
          <p:cNvPr id="8" name="Picture 8"/>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3612101" flipH="1">
            <a:off x="623176" y="8377799"/>
            <a:ext cx="1006968" cy="859699"/>
          </a:xfrm>
          <a:prstGeom prst="rect">
            <a:avLst/>
          </a:prstGeom>
        </p:spPr>
      </p:pic>
      <p:pic>
        <p:nvPicPr>
          <p:cNvPr id="9" name="Picture 9"/>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898681" flipH="1">
            <a:off x="1264883" y="8885803"/>
            <a:ext cx="608887" cy="519837"/>
          </a:xfrm>
          <a:prstGeom prst="rect">
            <a:avLst/>
          </a:prstGeom>
        </p:spPr>
      </p:pic>
      <p:sp>
        <p:nvSpPr>
          <p:cNvPr id="10" name="TextBox 10"/>
          <p:cNvSpPr txBox="1"/>
          <p:nvPr/>
        </p:nvSpPr>
        <p:spPr>
          <a:xfrm>
            <a:off x="1335477" y="761330"/>
            <a:ext cx="7354943" cy="991938"/>
          </a:xfrm>
          <a:prstGeom prst="rect">
            <a:avLst/>
          </a:prstGeom>
        </p:spPr>
        <p:txBody>
          <a:bodyPr lIns="0" tIns="0" rIns="0" bIns="0" rtlCol="0" anchor="t">
            <a:spAutoFit/>
          </a:bodyPr>
          <a:lstStyle/>
          <a:p>
            <a:pPr>
              <a:lnSpc>
                <a:spcPts val="8400"/>
              </a:lnSpc>
              <a:spcBef>
                <a:spcPct val="0"/>
              </a:spcBef>
            </a:pPr>
            <a:r>
              <a:rPr lang="en-US" sz="6000" dirty="0">
                <a:solidFill>
                  <a:srgbClr val="000000"/>
                </a:solidFill>
                <a:latin typeface="Raleway"/>
              </a:rPr>
              <a:t>Data Visualization </a:t>
            </a:r>
          </a:p>
        </p:txBody>
      </p:sp>
      <p:grpSp>
        <p:nvGrpSpPr>
          <p:cNvPr id="16" name="Group 16"/>
          <p:cNvGrpSpPr/>
          <p:nvPr/>
        </p:nvGrpSpPr>
        <p:grpSpPr>
          <a:xfrm>
            <a:off x="16917333" y="8772907"/>
            <a:ext cx="2223303" cy="2223303"/>
            <a:chOff x="0" y="0"/>
            <a:chExt cx="6350000" cy="6350000"/>
          </a:xfrm>
        </p:grpSpPr>
        <p:sp>
          <p:nvSpPr>
            <p:cNvPr id="17" name="Freeform 1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D079"/>
            </a:solidFill>
          </p:spPr>
        </p:sp>
      </p:grpSp>
      <p:pic>
        <p:nvPicPr>
          <p:cNvPr id="14" name="Picture 13">
            <a:extLst>
              <a:ext uri="{FF2B5EF4-FFF2-40B4-BE49-F238E27FC236}">
                <a16:creationId xmlns:a16="http://schemas.microsoft.com/office/drawing/2014/main" id="{56E8E104-87D8-5848-84B4-2B888CAEB7A9}"/>
              </a:ext>
            </a:extLst>
          </p:cNvPr>
          <p:cNvPicPr>
            <a:picLocks noChangeAspect="1"/>
          </p:cNvPicPr>
          <p:nvPr/>
        </p:nvPicPr>
        <p:blipFill>
          <a:blip r:embed="rId4"/>
          <a:stretch>
            <a:fillRect/>
          </a:stretch>
        </p:blipFill>
        <p:spPr>
          <a:xfrm>
            <a:off x="14849437" y="160025"/>
            <a:ext cx="3179547" cy="1102243"/>
          </a:xfrm>
          <a:prstGeom prst="rect">
            <a:avLst/>
          </a:prstGeom>
        </p:spPr>
      </p:pic>
      <p:pic>
        <p:nvPicPr>
          <p:cNvPr id="5" name="Picture 4">
            <a:extLst>
              <a:ext uri="{FF2B5EF4-FFF2-40B4-BE49-F238E27FC236}">
                <a16:creationId xmlns:a16="http://schemas.microsoft.com/office/drawing/2014/main" id="{7B65B784-6571-BA46-BB02-D26CBD725E30}"/>
              </a:ext>
            </a:extLst>
          </p:cNvPr>
          <p:cNvPicPr>
            <a:picLocks noChangeAspect="1"/>
          </p:cNvPicPr>
          <p:nvPr/>
        </p:nvPicPr>
        <p:blipFill>
          <a:blip r:embed="rId5"/>
          <a:stretch>
            <a:fillRect/>
          </a:stretch>
        </p:blipFill>
        <p:spPr>
          <a:xfrm>
            <a:off x="3172863" y="2552700"/>
            <a:ext cx="11214100" cy="2933700"/>
          </a:xfrm>
          <a:prstGeom prst="rect">
            <a:avLst/>
          </a:prstGeom>
        </p:spPr>
      </p:pic>
      <p:pic>
        <p:nvPicPr>
          <p:cNvPr id="11" name="Picture 10">
            <a:extLst>
              <a:ext uri="{FF2B5EF4-FFF2-40B4-BE49-F238E27FC236}">
                <a16:creationId xmlns:a16="http://schemas.microsoft.com/office/drawing/2014/main" id="{3D6ECF9D-F1EC-6F45-BF29-551225E039AD}"/>
              </a:ext>
            </a:extLst>
          </p:cNvPr>
          <p:cNvPicPr>
            <a:picLocks noChangeAspect="1"/>
          </p:cNvPicPr>
          <p:nvPr/>
        </p:nvPicPr>
        <p:blipFill>
          <a:blip r:embed="rId6"/>
          <a:stretch>
            <a:fillRect/>
          </a:stretch>
        </p:blipFill>
        <p:spPr>
          <a:xfrm>
            <a:off x="3117637" y="5694261"/>
            <a:ext cx="11303000" cy="3162300"/>
          </a:xfrm>
          <a:prstGeom prst="rect">
            <a:avLst/>
          </a:prstGeom>
        </p:spPr>
      </p:pic>
    </p:spTree>
    <p:extLst>
      <p:ext uri="{BB962C8B-B14F-4D97-AF65-F5344CB8AC3E}">
        <p14:creationId xmlns:p14="http://schemas.microsoft.com/office/powerpoint/2010/main" val="2738445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3000"/>
            <a:lum/>
          </a:blip>
          <a:srcRect/>
          <a:stretch>
            <a:fillRect t="-9000" b="-9000"/>
          </a:stretch>
        </a:blipFill>
        <a:effectLst/>
      </p:bgPr>
    </p:bg>
    <p:spTree>
      <p:nvGrpSpPr>
        <p:cNvPr id="1" name=""/>
        <p:cNvGrpSpPr/>
        <p:nvPr/>
      </p:nvGrpSpPr>
      <p:grpSpPr>
        <a:xfrm>
          <a:off x="0" y="0"/>
          <a:ext cx="0" cy="0"/>
          <a:chOff x="0" y="0"/>
          <a:chExt cx="0" cy="0"/>
        </a:xfrm>
      </p:grpSpPr>
      <p:grpSp>
        <p:nvGrpSpPr>
          <p:cNvPr id="2" name="Group 2"/>
          <p:cNvGrpSpPr/>
          <p:nvPr/>
        </p:nvGrpSpPr>
        <p:grpSpPr>
          <a:xfrm>
            <a:off x="990600" y="1851971"/>
            <a:ext cx="15197814" cy="7293125"/>
            <a:chOff x="0" y="0"/>
            <a:chExt cx="4933464" cy="2328539"/>
          </a:xfrm>
        </p:grpSpPr>
        <p:sp>
          <p:nvSpPr>
            <p:cNvPr id="3" name="Freeform 3"/>
            <p:cNvSpPr/>
            <p:nvPr/>
          </p:nvSpPr>
          <p:spPr>
            <a:xfrm>
              <a:off x="0" y="0"/>
              <a:ext cx="4933464" cy="2328539"/>
            </a:xfrm>
            <a:custGeom>
              <a:avLst/>
              <a:gdLst/>
              <a:ahLst/>
              <a:cxnLst/>
              <a:rect l="l" t="t" r="r" b="b"/>
              <a:pathLst>
                <a:path w="4933464" h="2328539">
                  <a:moveTo>
                    <a:pt x="4809004" y="2328539"/>
                  </a:moveTo>
                  <a:lnTo>
                    <a:pt x="124460" y="2328539"/>
                  </a:lnTo>
                  <a:cubicBezTo>
                    <a:pt x="55880" y="2328539"/>
                    <a:pt x="0" y="2272659"/>
                    <a:pt x="0" y="2204079"/>
                  </a:cubicBezTo>
                  <a:lnTo>
                    <a:pt x="0" y="124460"/>
                  </a:lnTo>
                  <a:cubicBezTo>
                    <a:pt x="0" y="55880"/>
                    <a:pt x="55880" y="0"/>
                    <a:pt x="124460" y="0"/>
                  </a:cubicBezTo>
                  <a:lnTo>
                    <a:pt x="4809004" y="0"/>
                  </a:lnTo>
                  <a:cubicBezTo>
                    <a:pt x="4877584" y="0"/>
                    <a:pt x="4933464" y="55880"/>
                    <a:pt x="4933464" y="124460"/>
                  </a:cubicBezTo>
                  <a:lnTo>
                    <a:pt x="4933464" y="2204079"/>
                  </a:lnTo>
                  <a:cubicBezTo>
                    <a:pt x="4933464" y="2272659"/>
                    <a:pt x="4877584" y="2328539"/>
                    <a:pt x="4809004" y="2328539"/>
                  </a:cubicBezTo>
                  <a:close/>
                </a:path>
              </a:pathLst>
            </a:custGeom>
            <a:solidFill>
              <a:srgbClr val="F8F8F8"/>
            </a:solidFill>
          </p:spPr>
        </p:sp>
      </p:grpSp>
      <p:pic>
        <p:nvPicPr>
          <p:cNvPr id="6" name="Picture 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3612101">
            <a:off x="9540091" y="2700328"/>
            <a:ext cx="1408580" cy="1202575"/>
          </a:xfrm>
          <a:prstGeom prst="rect">
            <a:avLst/>
          </a:prstGeom>
        </p:spPr>
      </p:pic>
      <p:pic>
        <p:nvPicPr>
          <p:cNvPr id="7" name="Picture 7"/>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19926">
            <a:off x="10565518" y="3490018"/>
            <a:ext cx="851730" cy="727165"/>
          </a:xfrm>
          <a:prstGeom prst="rect">
            <a:avLst/>
          </a:prstGeom>
        </p:spPr>
      </p:pic>
      <p:pic>
        <p:nvPicPr>
          <p:cNvPr id="8" name="Picture 8"/>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3612101" flipH="1">
            <a:off x="5576466" y="7023277"/>
            <a:ext cx="1006968" cy="859699"/>
          </a:xfrm>
          <a:prstGeom prst="rect">
            <a:avLst/>
          </a:prstGeom>
        </p:spPr>
      </p:pic>
      <p:pic>
        <p:nvPicPr>
          <p:cNvPr id="9" name="Picture 9"/>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898681" flipH="1">
            <a:off x="6187363" y="7504915"/>
            <a:ext cx="608887" cy="519837"/>
          </a:xfrm>
          <a:prstGeom prst="rect">
            <a:avLst/>
          </a:prstGeom>
        </p:spPr>
      </p:pic>
      <p:sp>
        <p:nvSpPr>
          <p:cNvPr id="10" name="TextBox 10"/>
          <p:cNvSpPr txBox="1"/>
          <p:nvPr/>
        </p:nvSpPr>
        <p:spPr>
          <a:xfrm>
            <a:off x="1789057" y="2811228"/>
            <a:ext cx="7354943" cy="991938"/>
          </a:xfrm>
          <a:prstGeom prst="rect">
            <a:avLst/>
          </a:prstGeom>
        </p:spPr>
        <p:txBody>
          <a:bodyPr lIns="0" tIns="0" rIns="0" bIns="0" rtlCol="0" anchor="t">
            <a:spAutoFit/>
          </a:bodyPr>
          <a:lstStyle/>
          <a:p>
            <a:pPr>
              <a:lnSpc>
                <a:spcPts val="8400"/>
              </a:lnSpc>
              <a:spcBef>
                <a:spcPct val="0"/>
              </a:spcBef>
            </a:pPr>
            <a:r>
              <a:rPr lang="en-US" sz="6000" dirty="0">
                <a:solidFill>
                  <a:srgbClr val="000000"/>
                </a:solidFill>
                <a:latin typeface="Raleway"/>
              </a:rPr>
              <a:t>Building Model</a:t>
            </a:r>
          </a:p>
        </p:txBody>
      </p:sp>
      <p:sp>
        <p:nvSpPr>
          <p:cNvPr id="12" name="TextBox 12"/>
          <p:cNvSpPr txBox="1"/>
          <p:nvPr/>
        </p:nvSpPr>
        <p:spPr>
          <a:xfrm>
            <a:off x="6924489" y="4583258"/>
            <a:ext cx="6273174" cy="3975447"/>
          </a:xfrm>
          <a:prstGeom prst="rect">
            <a:avLst/>
          </a:prstGeom>
        </p:spPr>
        <p:txBody>
          <a:bodyPr wrap="square" lIns="0" tIns="0" rIns="0" bIns="0" rtlCol="0" anchor="t">
            <a:spAutoFit/>
          </a:bodyPr>
          <a:lstStyle/>
          <a:p>
            <a:pPr marL="342900" indent="-342900">
              <a:lnSpc>
                <a:spcPts val="3079"/>
              </a:lnSpc>
              <a:spcBef>
                <a:spcPct val="0"/>
              </a:spcBef>
              <a:buFont typeface="Arial" panose="020B0604020202020204" pitchFamily="34" charset="0"/>
              <a:buChar char="•"/>
            </a:pPr>
            <a:r>
              <a:rPr lang="en-US" sz="3200" dirty="0">
                <a:solidFill>
                  <a:srgbClr val="000000"/>
                </a:solidFill>
                <a:latin typeface="Arimo"/>
              </a:rPr>
              <a:t>Layers Creation </a:t>
            </a:r>
          </a:p>
          <a:p>
            <a:pPr>
              <a:lnSpc>
                <a:spcPts val="3079"/>
              </a:lnSpc>
              <a:spcBef>
                <a:spcPct val="0"/>
              </a:spcBef>
            </a:pPr>
            <a:endParaRPr lang="en-US" sz="3200" dirty="0">
              <a:solidFill>
                <a:srgbClr val="000000"/>
              </a:solidFill>
              <a:latin typeface="Arimo"/>
            </a:endParaRPr>
          </a:p>
          <a:p>
            <a:pPr marL="342900" indent="-342900">
              <a:lnSpc>
                <a:spcPts val="3079"/>
              </a:lnSpc>
              <a:spcBef>
                <a:spcPct val="0"/>
              </a:spcBef>
              <a:buFont typeface="Arial" panose="020B0604020202020204" pitchFamily="34" charset="0"/>
              <a:buChar char="•"/>
            </a:pPr>
            <a:r>
              <a:rPr lang="en-US" sz="3200" dirty="0">
                <a:solidFill>
                  <a:srgbClr val="000000"/>
                </a:solidFill>
                <a:latin typeface="Arimo"/>
              </a:rPr>
              <a:t>Data Augmentation</a:t>
            </a:r>
          </a:p>
          <a:p>
            <a:pPr>
              <a:lnSpc>
                <a:spcPts val="3079"/>
              </a:lnSpc>
              <a:spcBef>
                <a:spcPct val="0"/>
              </a:spcBef>
            </a:pPr>
            <a:endParaRPr lang="en-US" sz="3200" dirty="0">
              <a:solidFill>
                <a:srgbClr val="000000"/>
              </a:solidFill>
              <a:latin typeface="Arimo"/>
            </a:endParaRPr>
          </a:p>
          <a:p>
            <a:pPr marL="342900" indent="-342900">
              <a:lnSpc>
                <a:spcPts val="3079"/>
              </a:lnSpc>
              <a:spcBef>
                <a:spcPct val="0"/>
              </a:spcBef>
              <a:buFont typeface="Arial" panose="020B0604020202020204" pitchFamily="34" charset="0"/>
              <a:buChar char="•"/>
            </a:pPr>
            <a:r>
              <a:rPr lang="en-US" sz="3200" dirty="0">
                <a:solidFill>
                  <a:srgbClr val="000000"/>
                </a:solidFill>
                <a:latin typeface="Arimo"/>
              </a:rPr>
              <a:t>Model Architecture</a:t>
            </a:r>
          </a:p>
          <a:p>
            <a:pPr marL="342900" indent="-342900">
              <a:lnSpc>
                <a:spcPts val="3079"/>
              </a:lnSpc>
              <a:spcBef>
                <a:spcPct val="0"/>
              </a:spcBef>
              <a:buFont typeface="Arial" panose="020B0604020202020204" pitchFamily="34" charset="0"/>
              <a:buChar char="•"/>
            </a:pPr>
            <a:endParaRPr lang="en-US" sz="3200" dirty="0">
              <a:solidFill>
                <a:srgbClr val="000000"/>
              </a:solidFill>
              <a:latin typeface="Arimo"/>
            </a:endParaRPr>
          </a:p>
          <a:p>
            <a:pPr marL="342900" indent="-342900">
              <a:lnSpc>
                <a:spcPts val="3079"/>
              </a:lnSpc>
              <a:spcBef>
                <a:spcPct val="0"/>
              </a:spcBef>
              <a:buFont typeface="Arial" panose="020B0604020202020204" pitchFamily="34" charset="0"/>
              <a:buChar char="•"/>
            </a:pPr>
            <a:r>
              <a:rPr lang="en-US" sz="3200" dirty="0">
                <a:solidFill>
                  <a:srgbClr val="000000"/>
                </a:solidFill>
                <a:latin typeface="Arimo"/>
              </a:rPr>
              <a:t>Compiling The Model</a:t>
            </a:r>
          </a:p>
          <a:p>
            <a:pPr>
              <a:lnSpc>
                <a:spcPts val="3079"/>
              </a:lnSpc>
              <a:spcBef>
                <a:spcPct val="0"/>
              </a:spcBef>
            </a:pPr>
            <a:endParaRPr lang="en-US" sz="3200" dirty="0">
              <a:solidFill>
                <a:srgbClr val="000000"/>
              </a:solidFill>
              <a:latin typeface="Arimo"/>
            </a:endParaRPr>
          </a:p>
          <a:p>
            <a:pPr>
              <a:lnSpc>
                <a:spcPts val="3079"/>
              </a:lnSpc>
              <a:spcBef>
                <a:spcPct val="0"/>
              </a:spcBef>
            </a:pPr>
            <a:endParaRPr lang="en-US" sz="3200" dirty="0">
              <a:solidFill>
                <a:srgbClr val="000000"/>
              </a:solidFill>
              <a:latin typeface="Arimo"/>
            </a:endParaRPr>
          </a:p>
          <a:p>
            <a:pPr marL="342900" indent="-342900">
              <a:lnSpc>
                <a:spcPts val="3079"/>
              </a:lnSpc>
              <a:spcBef>
                <a:spcPct val="0"/>
              </a:spcBef>
              <a:buFont typeface="Arial" panose="020B0604020202020204" pitchFamily="34" charset="0"/>
              <a:buChar char="•"/>
            </a:pPr>
            <a:endParaRPr lang="en-US" sz="3200" dirty="0">
              <a:solidFill>
                <a:srgbClr val="000000"/>
              </a:solidFill>
              <a:latin typeface="Arimo"/>
            </a:endParaRPr>
          </a:p>
        </p:txBody>
      </p:sp>
      <p:grpSp>
        <p:nvGrpSpPr>
          <p:cNvPr id="16" name="Group 16"/>
          <p:cNvGrpSpPr/>
          <p:nvPr/>
        </p:nvGrpSpPr>
        <p:grpSpPr>
          <a:xfrm>
            <a:off x="16917333" y="8772907"/>
            <a:ext cx="2223303" cy="2223303"/>
            <a:chOff x="0" y="0"/>
            <a:chExt cx="6350000" cy="6350000"/>
          </a:xfrm>
        </p:grpSpPr>
        <p:sp>
          <p:nvSpPr>
            <p:cNvPr id="17" name="Freeform 1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D079"/>
            </a:solidFill>
          </p:spPr>
        </p:sp>
      </p:grpSp>
      <p:pic>
        <p:nvPicPr>
          <p:cNvPr id="19" name="Picture 18">
            <a:extLst>
              <a:ext uri="{FF2B5EF4-FFF2-40B4-BE49-F238E27FC236}">
                <a16:creationId xmlns:a16="http://schemas.microsoft.com/office/drawing/2014/main" id="{DD48D496-0C1B-8042-B6B0-3795FA7EDE7E}"/>
              </a:ext>
            </a:extLst>
          </p:cNvPr>
          <p:cNvPicPr>
            <a:picLocks noChangeAspect="1"/>
          </p:cNvPicPr>
          <p:nvPr/>
        </p:nvPicPr>
        <p:blipFill>
          <a:blip r:embed="rId5"/>
          <a:stretch>
            <a:fillRect/>
          </a:stretch>
        </p:blipFill>
        <p:spPr>
          <a:xfrm>
            <a:off x="15108453" y="137601"/>
            <a:ext cx="3179547" cy="1102243"/>
          </a:xfrm>
          <a:prstGeom prst="rect">
            <a:avLst/>
          </a:prstGeom>
        </p:spPr>
      </p:pic>
    </p:spTree>
    <p:extLst>
      <p:ext uri="{BB962C8B-B14F-4D97-AF65-F5344CB8AC3E}">
        <p14:creationId xmlns:p14="http://schemas.microsoft.com/office/powerpoint/2010/main" val="30682855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2000"/>
            <a:lum/>
          </a:blip>
          <a:srcRect/>
          <a:stretch>
            <a:fillRect l="-17512" t="-7435" r="-43439"/>
          </a:stretch>
        </a:blipFill>
        <a:effectLst/>
      </p:bgPr>
    </p:bg>
    <p:spTree>
      <p:nvGrpSpPr>
        <p:cNvPr id="1" name=""/>
        <p:cNvGrpSpPr/>
        <p:nvPr/>
      </p:nvGrpSpPr>
      <p:grpSpPr>
        <a:xfrm>
          <a:off x="0" y="0"/>
          <a:ext cx="0" cy="0"/>
          <a:chOff x="0" y="0"/>
          <a:chExt cx="0" cy="0"/>
        </a:xfrm>
      </p:grpSpPr>
      <p:grpSp>
        <p:nvGrpSpPr>
          <p:cNvPr id="2" name="Group 2"/>
          <p:cNvGrpSpPr/>
          <p:nvPr/>
        </p:nvGrpSpPr>
        <p:grpSpPr>
          <a:xfrm>
            <a:off x="2560499" y="2340010"/>
            <a:ext cx="12450902" cy="5862916"/>
            <a:chOff x="418335" y="-10604"/>
            <a:chExt cx="4381068" cy="2328539"/>
          </a:xfrm>
        </p:grpSpPr>
        <p:sp>
          <p:nvSpPr>
            <p:cNvPr id="3" name="Freeform 3"/>
            <p:cNvSpPr/>
            <p:nvPr/>
          </p:nvSpPr>
          <p:spPr>
            <a:xfrm>
              <a:off x="418335" y="-10604"/>
              <a:ext cx="4381068" cy="2328539"/>
            </a:xfrm>
            <a:custGeom>
              <a:avLst/>
              <a:gdLst/>
              <a:ahLst/>
              <a:cxnLst/>
              <a:rect l="l" t="t" r="r" b="b"/>
              <a:pathLst>
                <a:path w="4933464" h="2328539">
                  <a:moveTo>
                    <a:pt x="4809004" y="2328539"/>
                  </a:moveTo>
                  <a:lnTo>
                    <a:pt x="124460" y="2328539"/>
                  </a:lnTo>
                  <a:cubicBezTo>
                    <a:pt x="55880" y="2328539"/>
                    <a:pt x="0" y="2272659"/>
                    <a:pt x="0" y="2204079"/>
                  </a:cubicBezTo>
                  <a:lnTo>
                    <a:pt x="0" y="124460"/>
                  </a:lnTo>
                  <a:cubicBezTo>
                    <a:pt x="0" y="55880"/>
                    <a:pt x="55880" y="0"/>
                    <a:pt x="124460" y="0"/>
                  </a:cubicBezTo>
                  <a:lnTo>
                    <a:pt x="4809004" y="0"/>
                  </a:lnTo>
                  <a:cubicBezTo>
                    <a:pt x="4877584" y="0"/>
                    <a:pt x="4933464" y="55880"/>
                    <a:pt x="4933464" y="124460"/>
                  </a:cubicBezTo>
                  <a:lnTo>
                    <a:pt x="4933464" y="2204079"/>
                  </a:lnTo>
                  <a:cubicBezTo>
                    <a:pt x="4933464" y="2272659"/>
                    <a:pt x="4877584" y="2328539"/>
                    <a:pt x="4809004" y="2328539"/>
                  </a:cubicBezTo>
                  <a:close/>
                </a:path>
              </a:pathLst>
            </a:custGeom>
            <a:solidFill>
              <a:srgbClr val="F8F8F8"/>
            </a:solidFill>
          </p:spPr>
        </p:sp>
      </p:grpSp>
      <p:pic>
        <p:nvPicPr>
          <p:cNvPr id="6" name="Picture 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3612101">
            <a:off x="12958228" y="1025440"/>
            <a:ext cx="1408580" cy="1202575"/>
          </a:xfrm>
          <a:prstGeom prst="rect">
            <a:avLst/>
          </a:prstGeom>
        </p:spPr>
      </p:pic>
      <p:pic>
        <p:nvPicPr>
          <p:cNvPr id="7" name="Picture 7"/>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19926">
            <a:off x="13669578" y="1800383"/>
            <a:ext cx="851730" cy="727165"/>
          </a:xfrm>
          <a:prstGeom prst="rect">
            <a:avLst/>
          </a:prstGeom>
        </p:spPr>
      </p:pic>
      <p:pic>
        <p:nvPicPr>
          <p:cNvPr id="8" name="Picture 8"/>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3612101" flipH="1">
            <a:off x="2680237" y="7645110"/>
            <a:ext cx="1006968" cy="859699"/>
          </a:xfrm>
          <a:prstGeom prst="rect">
            <a:avLst/>
          </a:prstGeom>
        </p:spPr>
      </p:pic>
      <p:pic>
        <p:nvPicPr>
          <p:cNvPr id="9" name="Picture 9"/>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898681" flipH="1">
            <a:off x="3449257" y="7948335"/>
            <a:ext cx="608887" cy="519837"/>
          </a:xfrm>
          <a:prstGeom prst="rect">
            <a:avLst/>
          </a:prstGeom>
        </p:spPr>
      </p:pic>
      <p:grpSp>
        <p:nvGrpSpPr>
          <p:cNvPr id="16" name="Group 16"/>
          <p:cNvGrpSpPr/>
          <p:nvPr/>
        </p:nvGrpSpPr>
        <p:grpSpPr>
          <a:xfrm>
            <a:off x="16917333" y="8772907"/>
            <a:ext cx="2223303" cy="2223303"/>
            <a:chOff x="0" y="0"/>
            <a:chExt cx="6350000" cy="6350000"/>
          </a:xfrm>
        </p:grpSpPr>
        <p:sp>
          <p:nvSpPr>
            <p:cNvPr id="17" name="Freeform 1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D079"/>
            </a:solidFill>
          </p:spPr>
        </p:sp>
      </p:grpSp>
      <p:pic>
        <p:nvPicPr>
          <p:cNvPr id="6146" name="Picture 2" descr="Crop: Plant Disease Identification Using Mobile App. | by Manikanta  Munnangi | Towards Data Science">
            <a:extLst>
              <a:ext uri="{FF2B5EF4-FFF2-40B4-BE49-F238E27FC236}">
                <a16:creationId xmlns:a16="http://schemas.microsoft.com/office/drawing/2014/main" id="{3D35872D-2D27-644D-ABB8-5F64EEAA5E6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53701" y="2417564"/>
            <a:ext cx="9957314" cy="5502726"/>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F7781621-D52A-754E-BBD5-C63F465107BE}"/>
              </a:ext>
            </a:extLst>
          </p:cNvPr>
          <p:cNvSpPr txBox="1"/>
          <p:nvPr/>
        </p:nvSpPr>
        <p:spPr>
          <a:xfrm>
            <a:off x="1600200" y="419100"/>
            <a:ext cx="9571382" cy="1084271"/>
          </a:xfrm>
          <a:prstGeom prst="rect">
            <a:avLst/>
          </a:prstGeom>
          <a:noFill/>
        </p:spPr>
        <p:txBody>
          <a:bodyPr wrap="square">
            <a:spAutoFit/>
          </a:bodyPr>
          <a:lstStyle/>
          <a:p>
            <a:pPr>
              <a:lnSpc>
                <a:spcPts val="8400"/>
              </a:lnSpc>
              <a:spcBef>
                <a:spcPct val="0"/>
              </a:spcBef>
            </a:pPr>
            <a:r>
              <a:rPr lang="en-US" sz="6000" b="1" dirty="0">
                <a:solidFill>
                  <a:srgbClr val="2D604A"/>
                </a:solidFill>
                <a:latin typeface="Raleway"/>
              </a:rPr>
              <a:t>Model Architecture </a:t>
            </a:r>
          </a:p>
        </p:txBody>
      </p:sp>
      <p:pic>
        <p:nvPicPr>
          <p:cNvPr id="18" name="Picture 17">
            <a:extLst>
              <a:ext uri="{FF2B5EF4-FFF2-40B4-BE49-F238E27FC236}">
                <a16:creationId xmlns:a16="http://schemas.microsoft.com/office/drawing/2014/main" id="{DDBA8E8A-6F24-D747-9565-7A4100B7FB34}"/>
              </a:ext>
            </a:extLst>
          </p:cNvPr>
          <p:cNvPicPr>
            <a:picLocks noChangeAspect="1"/>
          </p:cNvPicPr>
          <p:nvPr/>
        </p:nvPicPr>
        <p:blipFill>
          <a:blip r:embed="rId6"/>
          <a:stretch>
            <a:fillRect/>
          </a:stretch>
        </p:blipFill>
        <p:spPr>
          <a:xfrm>
            <a:off x="14793226" y="281676"/>
            <a:ext cx="3179547" cy="1102243"/>
          </a:xfrm>
          <a:prstGeom prst="rect">
            <a:avLst/>
          </a:prstGeom>
        </p:spPr>
      </p:pic>
    </p:spTree>
    <p:extLst>
      <p:ext uri="{BB962C8B-B14F-4D97-AF65-F5344CB8AC3E}">
        <p14:creationId xmlns:p14="http://schemas.microsoft.com/office/powerpoint/2010/main" val="37472628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4176"/>
            <a:lum/>
          </a:blip>
          <a:srcRect/>
          <a:stretch>
            <a:fillRect t="-9000" b="-9000"/>
          </a:stretch>
        </a:blipFill>
        <a:effectLst/>
      </p:bgPr>
    </p:bg>
    <p:spTree>
      <p:nvGrpSpPr>
        <p:cNvPr id="1" name=""/>
        <p:cNvGrpSpPr/>
        <p:nvPr/>
      </p:nvGrpSpPr>
      <p:grpSpPr>
        <a:xfrm>
          <a:off x="0" y="0"/>
          <a:ext cx="0" cy="0"/>
          <a:chOff x="0" y="0"/>
          <a:chExt cx="0" cy="0"/>
        </a:xfrm>
      </p:grpSpPr>
      <p:grpSp>
        <p:nvGrpSpPr>
          <p:cNvPr id="2" name="Group 2"/>
          <p:cNvGrpSpPr/>
          <p:nvPr/>
        </p:nvGrpSpPr>
        <p:grpSpPr>
          <a:xfrm>
            <a:off x="1167108" y="2012392"/>
            <a:ext cx="14828723" cy="6758181"/>
            <a:chOff x="0" y="0"/>
            <a:chExt cx="4933464" cy="2328539"/>
          </a:xfrm>
        </p:grpSpPr>
        <p:sp>
          <p:nvSpPr>
            <p:cNvPr id="3" name="Freeform 3"/>
            <p:cNvSpPr/>
            <p:nvPr/>
          </p:nvSpPr>
          <p:spPr>
            <a:xfrm>
              <a:off x="0" y="0"/>
              <a:ext cx="4933464" cy="2328539"/>
            </a:xfrm>
            <a:custGeom>
              <a:avLst/>
              <a:gdLst/>
              <a:ahLst/>
              <a:cxnLst/>
              <a:rect l="l" t="t" r="r" b="b"/>
              <a:pathLst>
                <a:path w="4933464" h="2328539">
                  <a:moveTo>
                    <a:pt x="4809004" y="2328539"/>
                  </a:moveTo>
                  <a:lnTo>
                    <a:pt x="124460" y="2328539"/>
                  </a:lnTo>
                  <a:cubicBezTo>
                    <a:pt x="55880" y="2328539"/>
                    <a:pt x="0" y="2272659"/>
                    <a:pt x="0" y="2204079"/>
                  </a:cubicBezTo>
                  <a:lnTo>
                    <a:pt x="0" y="124460"/>
                  </a:lnTo>
                  <a:cubicBezTo>
                    <a:pt x="0" y="55880"/>
                    <a:pt x="55880" y="0"/>
                    <a:pt x="124460" y="0"/>
                  </a:cubicBezTo>
                  <a:lnTo>
                    <a:pt x="4809004" y="0"/>
                  </a:lnTo>
                  <a:cubicBezTo>
                    <a:pt x="4877584" y="0"/>
                    <a:pt x="4933464" y="55880"/>
                    <a:pt x="4933464" y="124460"/>
                  </a:cubicBezTo>
                  <a:lnTo>
                    <a:pt x="4933464" y="2204079"/>
                  </a:lnTo>
                  <a:cubicBezTo>
                    <a:pt x="4933464" y="2272659"/>
                    <a:pt x="4877584" y="2328539"/>
                    <a:pt x="4809004" y="2328539"/>
                  </a:cubicBezTo>
                  <a:close/>
                </a:path>
              </a:pathLst>
            </a:custGeom>
            <a:solidFill>
              <a:srgbClr val="F8F8F8"/>
            </a:solidFill>
          </p:spPr>
        </p:sp>
      </p:grpSp>
      <p:pic>
        <p:nvPicPr>
          <p:cNvPr id="6" name="Picture 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3612101">
            <a:off x="13315769" y="1411105"/>
            <a:ext cx="1408580" cy="1202575"/>
          </a:xfrm>
          <a:prstGeom prst="rect">
            <a:avLst/>
          </a:prstGeom>
        </p:spPr>
      </p:pic>
      <p:pic>
        <p:nvPicPr>
          <p:cNvPr id="7" name="Picture 7"/>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19926">
            <a:off x="14091508" y="2416375"/>
            <a:ext cx="851730" cy="727165"/>
          </a:xfrm>
          <a:prstGeom prst="rect">
            <a:avLst/>
          </a:prstGeom>
        </p:spPr>
      </p:pic>
      <p:pic>
        <p:nvPicPr>
          <p:cNvPr id="8" name="Picture 8"/>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3612101" flipH="1">
            <a:off x="2057610" y="8343057"/>
            <a:ext cx="1006968" cy="859699"/>
          </a:xfrm>
          <a:prstGeom prst="rect">
            <a:avLst/>
          </a:prstGeom>
        </p:spPr>
      </p:pic>
      <p:pic>
        <p:nvPicPr>
          <p:cNvPr id="9" name="Picture 9"/>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898681" flipH="1">
            <a:off x="2597498" y="8926934"/>
            <a:ext cx="608887" cy="519837"/>
          </a:xfrm>
          <a:prstGeom prst="rect">
            <a:avLst/>
          </a:prstGeom>
        </p:spPr>
      </p:pic>
      <p:sp>
        <p:nvSpPr>
          <p:cNvPr id="10" name="TextBox 10"/>
          <p:cNvSpPr txBox="1"/>
          <p:nvPr/>
        </p:nvSpPr>
        <p:spPr>
          <a:xfrm>
            <a:off x="1335477" y="761330"/>
            <a:ext cx="8799123" cy="991938"/>
          </a:xfrm>
          <a:prstGeom prst="rect">
            <a:avLst/>
          </a:prstGeom>
        </p:spPr>
        <p:txBody>
          <a:bodyPr wrap="square" lIns="0" tIns="0" rIns="0" bIns="0" rtlCol="0" anchor="t">
            <a:spAutoFit/>
          </a:bodyPr>
          <a:lstStyle/>
          <a:p>
            <a:pPr>
              <a:lnSpc>
                <a:spcPts val="8400"/>
              </a:lnSpc>
              <a:spcBef>
                <a:spcPct val="0"/>
              </a:spcBef>
            </a:pPr>
            <a:r>
              <a:rPr lang="en-US" sz="6000" b="1" dirty="0">
                <a:solidFill>
                  <a:srgbClr val="2D604A"/>
                </a:solidFill>
                <a:latin typeface="Raleway"/>
              </a:rPr>
              <a:t>Model  Accuracy &amp; loss </a:t>
            </a:r>
          </a:p>
        </p:txBody>
      </p:sp>
      <p:grpSp>
        <p:nvGrpSpPr>
          <p:cNvPr id="16" name="Group 16"/>
          <p:cNvGrpSpPr/>
          <p:nvPr/>
        </p:nvGrpSpPr>
        <p:grpSpPr>
          <a:xfrm>
            <a:off x="16917333" y="8772907"/>
            <a:ext cx="2223303" cy="2223303"/>
            <a:chOff x="0" y="0"/>
            <a:chExt cx="6350000" cy="6350000"/>
          </a:xfrm>
        </p:grpSpPr>
        <p:sp>
          <p:nvSpPr>
            <p:cNvPr id="17" name="Freeform 1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D079"/>
            </a:solidFill>
          </p:spPr>
        </p:sp>
      </p:grpSp>
      <p:pic>
        <p:nvPicPr>
          <p:cNvPr id="4" name="Picture 3">
            <a:extLst>
              <a:ext uri="{FF2B5EF4-FFF2-40B4-BE49-F238E27FC236}">
                <a16:creationId xmlns:a16="http://schemas.microsoft.com/office/drawing/2014/main" id="{44500D9E-F613-544F-BEA6-94CC3BF2E1CA}"/>
              </a:ext>
            </a:extLst>
          </p:cNvPr>
          <p:cNvPicPr>
            <a:picLocks noChangeAspect="1"/>
          </p:cNvPicPr>
          <p:nvPr/>
        </p:nvPicPr>
        <p:blipFill>
          <a:blip r:embed="rId5"/>
          <a:stretch>
            <a:fillRect/>
          </a:stretch>
        </p:blipFill>
        <p:spPr>
          <a:xfrm>
            <a:off x="3099820" y="2485738"/>
            <a:ext cx="10920239" cy="5507080"/>
          </a:xfrm>
          <a:prstGeom prst="rect">
            <a:avLst/>
          </a:prstGeom>
        </p:spPr>
      </p:pic>
      <p:pic>
        <p:nvPicPr>
          <p:cNvPr id="5" name="Picture 4">
            <a:extLst>
              <a:ext uri="{FF2B5EF4-FFF2-40B4-BE49-F238E27FC236}">
                <a16:creationId xmlns:a16="http://schemas.microsoft.com/office/drawing/2014/main" id="{40ABB372-EBDB-4B49-9265-F27B74C21634}"/>
              </a:ext>
            </a:extLst>
          </p:cNvPr>
          <p:cNvPicPr>
            <a:picLocks noChangeAspect="1"/>
          </p:cNvPicPr>
          <p:nvPr/>
        </p:nvPicPr>
        <p:blipFill>
          <a:blip r:embed="rId6"/>
          <a:stretch>
            <a:fillRect/>
          </a:stretch>
        </p:blipFill>
        <p:spPr>
          <a:xfrm>
            <a:off x="3581400" y="8083761"/>
            <a:ext cx="10744200" cy="1685228"/>
          </a:xfrm>
          <a:prstGeom prst="rect">
            <a:avLst/>
          </a:prstGeom>
        </p:spPr>
      </p:pic>
    </p:spTree>
    <p:extLst>
      <p:ext uri="{BB962C8B-B14F-4D97-AF65-F5344CB8AC3E}">
        <p14:creationId xmlns:p14="http://schemas.microsoft.com/office/powerpoint/2010/main" val="270220309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561</TotalTime>
  <Words>182</Words>
  <Application>Microsoft Macintosh PowerPoint</Application>
  <PresentationFormat>Custom</PresentationFormat>
  <Paragraphs>65</Paragraphs>
  <Slides>15</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15</vt:i4>
      </vt:variant>
    </vt:vector>
  </HeadingPairs>
  <TitlesOfParts>
    <vt:vector size="25" baseType="lpstr">
      <vt:lpstr>Arimo</vt:lpstr>
      <vt:lpstr>Open Sans Bold</vt:lpstr>
      <vt:lpstr>Open Sans Light</vt:lpstr>
      <vt:lpstr>Arimo Bold</vt:lpstr>
      <vt:lpstr>Raleway Bold</vt:lpstr>
      <vt:lpstr>Raleway</vt:lpstr>
      <vt:lpstr>Calibri</vt:lpstr>
      <vt:lpstr>Arial</vt:lpstr>
      <vt:lpstr>Open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Green and Yellow Dots Go Green Presentation</dc:title>
  <cp:lastModifiedBy>عبدالله العلوي الحربي</cp:lastModifiedBy>
  <cp:revision>3</cp:revision>
  <dcterms:created xsi:type="dcterms:W3CDTF">2006-08-16T00:00:00Z</dcterms:created>
  <dcterms:modified xsi:type="dcterms:W3CDTF">2021-12-16T01:08:30Z</dcterms:modified>
  <dc:identifier>DAEynwc_K7U</dc:identifier>
</cp:coreProperties>
</file>